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70" r:id="rId14"/>
    <p:sldId id="269" r:id="rId15"/>
  </p:sldIdLst>
  <p:sldSz cx="9144000" cy="6858000" type="screen4x3"/>
  <p:notesSz cx="6799263" cy="9929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EC41C-2EB9-4425-8C9D-29D3574DFB72}" type="datetimeFigureOut">
              <a:rPr lang="en-GB" smtClean="0"/>
              <a:t>08/11/2021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83592-ADB3-4F35-980E-1F9F216DEE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1828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EC41C-2EB9-4425-8C9D-29D3574DFB72}" type="datetimeFigureOut">
              <a:rPr lang="en-GB" smtClean="0"/>
              <a:t>08/11/2021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83592-ADB3-4F35-980E-1F9F216DEE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3032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EC41C-2EB9-4425-8C9D-29D3574DFB72}" type="datetimeFigureOut">
              <a:rPr lang="en-GB" smtClean="0"/>
              <a:t>08/11/2021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83592-ADB3-4F35-980E-1F9F216DEE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15175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EC41C-2EB9-4425-8C9D-29D3574DFB72}" type="datetimeFigureOut">
              <a:rPr lang="en-GB" smtClean="0"/>
              <a:t>08/11/2021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83592-ADB3-4F35-980E-1F9F216DEE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5384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EC41C-2EB9-4425-8C9D-29D3574DFB72}" type="datetimeFigureOut">
              <a:rPr lang="en-GB" smtClean="0"/>
              <a:t>08/11/2021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83592-ADB3-4F35-980E-1F9F216DEE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124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EC41C-2EB9-4425-8C9D-29D3574DFB72}" type="datetimeFigureOut">
              <a:rPr lang="en-GB" smtClean="0"/>
              <a:t>08/11/2021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83592-ADB3-4F35-980E-1F9F216DEE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92811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EC41C-2EB9-4425-8C9D-29D3574DFB72}" type="datetimeFigureOut">
              <a:rPr lang="en-GB" smtClean="0"/>
              <a:t>08/11/2021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83592-ADB3-4F35-980E-1F9F216DEE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6902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EC41C-2EB9-4425-8C9D-29D3574DFB72}" type="datetimeFigureOut">
              <a:rPr lang="en-GB" smtClean="0"/>
              <a:t>08/11/2021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83592-ADB3-4F35-980E-1F9F216DEE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8505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EC41C-2EB9-4425-8C9D-29D3574DFB72}" type="datetimeFigureOut">
              <a:rPr lang="en-GB" smtClean="0"/>
              <a:t>08/11/2021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83592-ADB3-4F35-980E-1F9F216DEE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2568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EC41C-2EB9-4425-8C9D-29D3574DFB72}" type="datetimeFigureOut">
              <a:rPr lang="en-GB" smtClean="0"/>
              <a:t>08/11/2021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83592-ADB3-4F35-980E-1F9F216DEE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5765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EC41C-2EB9-4425-8C9D-29D3574DFB72}" type="datetimeFigureOut">
              <a:rPr lang="en-GB" smtClean="0"/>
              <a:t>08/11/2021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83592-ADB3-4F35-980E-1F9F216DEE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6702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3EC41C-2EB9-4425-8C9D-29D3574DFB72}" type="datetimeFigureOut">
              <a:rPr lang="en-GB" smtClean="0"/>
              <a:t>08/11/2021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B83592-ADB3-4F35-980E-1F9F216DEE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3404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>
            <a:off x="152400" y="150055"/>
            <a:ext cx="1979712" cy="321297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t">
              <a:buNone/>
            </a:pPr>
            <a:r>
              <a:rPr lang="en-GB" sz="1400" dirty="0"/>
              <a:t>Autumn2 Week 1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information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sensation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preparation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vibration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decoration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donation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duration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registration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population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determination</a:t>
            </a:r>
          </a:p>
          <a:p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>
            <a:off x="152400" y="3645024"/>
            <a:ext cx="1979712" cy="321297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t">
              <a:buNone/>
            </a:pPr>
            <a:r>
              <a:rPr lang="en-GB" sz="1400" dirty="0"/>
              <a:t>Autumn2 Week 1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information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sensation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preparation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vibration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decoration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donation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duration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registration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population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determination</a:t>
            </a:r>
          </a:p>
          <a:p>
            <a:endParaRPr lang="en-GB" dirty="0"/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>
            <a:off x="7020272" y="3645024"/>
            <a:ext cx="1979712" cy="321297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t">
              <a:buNone/>
            </a:pPr>
            <a:r>
              <a:rPr lang="en-GB" sz="1400" dirty="0"/>
              <a:t>Autumn2 Week 1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information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sensation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preparation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vibration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decoration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donation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duration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registration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population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determination</a:t>
            </a:r>
          </a:p>
          <a:p>
            <a:endParaRPr lang="en-GB" dirty="0"/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>
            <a:off x="5220072" y="3645024"/>
            <a:ext cx="1979712" cy="321297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t">
              <a:buNone/>
            </a:pPr>
            <a:r>
              <a:rPr lang="en-GB" sz="1400" dirty="0"/>
              <a:t>Autumn2 Week 1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information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sensation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preparation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vibration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decoration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donation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duration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registration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population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determination</a:t>
            </a:r>
          </a:p>
          <a:p>
            <a:endParaRPr lang="en-GB" dirty="0"/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>
            <a:off x="3635896" y="3645024"/>
            <a:ext cx="1979712" cy="321297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t">
              <a:buNone/>
            </a:pPr>
            <a:r>
              <a:rPr lang="en-GB" sz="1400" dirty="0"/>
              <a:t>Autumn2 Week 1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information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sensation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preparation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vibration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decoration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donation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duration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registration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population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determination</a:t>
            </a:r>
          </a:p>
          <a:p>
            <a:endParaRPr lang="en-GB" dirty="0"/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>
            <a:off x="1909802" y="3645024"/>
            <a:ext cx="1979712" cy="321297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t">
              <a:buNone/>
            </a:pPr>
            <a:r>
              <a:rPr lang="en-GB" sz="1400" dirty="0"/>
              <a:t>Autumn2 Week 1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information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sensation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preparation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vibration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decoration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donation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duration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registration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population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determination</a:t>
            </a:r>
          </a:p>
          <a:p>
            <a:endParaRPr lang="en-GB" dirty="0"/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>
            <a:off x="1909802" y="150055"/>
            <a:ext cx="1979712" cy="321297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t">
              <a:buNone/>
            </a:pPr>
            <a:r>
              <a:rPr lang="en-GB" sz="1400" dirty="0"/>
              <a:t>Autumn2 Week 1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information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sensation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preparation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vibration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decoration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donation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duration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registration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population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determination</a:t>
            </a:r>
          </a:p>
          <a:p>
            <a:endParaRPr lang="en-GB" dirty="0"/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>
            <a:off x="3635896" y="173501"/>
            <a:ext cx="1979712" cy="321297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t">
              <a:buNone/>
            </a:pPr>
            <a:r>
              <a:rPr lang="en-GB" sz="1400" dirty="0"/>
              <a:t>Autumn2 Week 1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information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sensation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preparation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vibration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decoration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donation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duration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registration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population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determination</a:t>
            </a:r>
          </a:p>
          <a:p>
            <a:endParaRPr lang="en-GB" dirty="0"/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>
            <a:off x="5220072" y="150055"/>
            <a:ext cx="1979712" cy="321297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t">
              <a:buNone/>
            </a:pPr>
            <a:r>
              <a:rPr lang="en-GB" sz="1400"/>
              <a:t>Autumn2 Week 1</a:t>
            </a:r>
          </a:p>
          <a:p>
            <a:pPr fontAlgn="t">
              <a:buFont typeface="+mj-lt"/>
              <a:buAutoNum type="arabicPeriod"/>
            </a:pPr>
            <a:r>
              <a:rPr lang="en-GB" sz="1400"/>
              <a:t>information</a:t>
            </a:r>
          </a:p>
          <a:p>
            <a:pPr fontAlgn="t">
              <a:buFont typeface="+mj-lt"/>
              <a:buAutoNum type="arabicPeriod"/>
            </a:pPr>
            <a:r>
              <a:rPr lang="en-GB" sz="1400"/>
              <a:t>sensation</a:t>
            </a:r>
          </a:p>
          <a:p>
            <a:pPr fontAlgn="t">
              <a:buFont typeface="+mj-lt"/>
              <a:buAutoNum type="arabicPeriod"/>
            </a:pPr>
            <a:r>
              <a:rPr lang="en-GB" sz="1400"/>
              <a:t>preparation</a:t>
            </a:r>
          </a:p>
          <a:p>
            <a:pPr fontAlgn="t">
              <a:buFont typeface="+mj-lt"/>
              <a:buAutoNum type="arabicPeriod"/>
            </a:pPr>
            <a:r>
              <a:rPr lang="en-GB" sz="1400"/>
              <a:t>vibration</a:t>
            </a:r>
          </a:p>
          <a:p>
            <a:pPr fontAlgn="t">
              <a:buFont typeface="+mj-lt"/>
              <a:buAutoNum type="arabicPeriod"/>
            </a:pPr>
            <a:r>
              <a:rPr lang="en-GB" sz="1400"/>
              <a:t>decoration</a:t>
            </a:r>
          </a:p>
          <a:p>
            <a:pPr fontAlgn="t">
              <a:buFont typeface="+mj-lt"/>
              <a:buAutoNum type="arabicPeriod"/>
            </a:pPr>
            <a:r>
              <a:rPr lang="en-GB" sz="1400"/>
              <a:t>donation</a:t>
            </a:r>
          </a:p>
          <a:p>
            <a:pPr fontAlgn="t">
              <a:buFont typeface="+mj-lt"/>
              <a:buAutoNum type="arabicPeriod"/>
            </a:pPr>
            <a:r>
              <a:rPr lang="en-GB" sz="1400"/>
              <a:t>duration</a:t>
            </a:r>
          </a:p>
          <a:p>
            <a:pPr fontAlgn="t">
              <a:buFont typeface="+mj-lt"/>
              <a:buAutoNum type="arabicPeriod"/>
            </a:pPr>
            <a:r>
              <a:rPr lang="en-GB" sz="1400"/>
              <a:t>registration</a:t>
            </a:r>
          </a:p>
          <a:p>
            <a:pPr fontAlgn="t">
              <a:buFont typeface="+mj-lt"/>
              <a:buAutoNum type="arabicPeriod"/>
            </a:pPr>
            <a:r>
              <a:rPr lang="en-GB" sz="1400"/>
              <a:t>population</a:t>
            </a:r>
          </a:p>
          <a:p>
            <a:pPr fontAlgn="t">
              <a:buFont typeface="+mj-lt"/>
              <a:buAutoNum type="arabicPeriod"/>
            </a:pPr>
            <a:r>
              <a:rPr lang="en-GB" sz="1400"/>
              <a:t>determination</a:t>
            </a:r>
            <a:endParaRPr lang="en-GB" sz="1400" dirty="0"/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>
            <a:off x="7020272" y="152400"/>
            <a:ext cx="1979712" cy="321297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t">
              <a:buNone/>
            </a:pPr>
            <a:r>
              <a:rPr lang="en-GB" sz="1400" dirty="0"/>
              <a:t>Autumn2 Week 1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information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sensation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preparation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vibration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decoration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donation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duration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registration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population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determination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933127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727685" y="458014"/>
            <a:ext cx="2016224" cy="1512168"/>
          </a:xfrm>
          <a:prstGeom prst="rect">
            <a:avLst/>
          </a:prstGeom>
        </p:spPr>
      </p:pic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 rot="16200000">
            <a:off x="1493913" y="-909738"/>
            <a:ext cx="6012160" cy="8784977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t">
              <a:buNone/>
            </a:pPr>
            <a:r>
              <a:rPr lang="en-GB" sz="4400" dirty="0"/>
              <a:t>Autumn Week 13</a:t>
            </a:r>
          </a:p>
          <a:p>
            <a:pPr fontAlgn="t">
              <a:buFont typeface="+mj-lt"/>
              <a:buAutoNum type="arabicPeriod"/>
            </a:pPr>
            <a:r>
              <a:rPr lang="en-GB" sz="4400" dirty="0"/>
              <a:t>complete</a:t>
            </a:r>
          </a:p>
          <a:p>
            <a:pPr fontAlgn="t">
              <a:buFont typeface="+mj-lt"/>
              <a:buAutoNum type="arabicPeriod"/>
            </a:pPr>
            <a:r>
              <a:rPr lang="en-GB" sz="4400" dirty="0"/>
              <a:t>continue</a:t>
            </a:r>
          </a:p>
          <a:p>
            <a:pPr fontAlgn="t">
              <a:buFont typeface="+mj-lt"/>
              <a:buAutoNum type="arabicPeriod"/>
            </a:pPr>
            <a:r>
              <a:rPr lang="en-GB" sz="4400" dirty="0"/>
              <a:t>experiment</a:t>
            </a:r>
          </a:p>
          <a:p>
            <a:pPr fontAlgn="t">
              <a:buFont typeface="+mj-lt"/>
              <a:buAutoNum type="arabicPeriod"/>
            </a:pPr>
            <a:r>
              <a:rPr lang="en-GB" sz="4400" dirty="0"/>
              <a:t>famous</a:t>
            </a:r>
          </a:p>
          <a:p>
            <a:pPr fontAlgn="t">
              <a:buFont typeface="+mj-lt"/>
              <a:buAutoNum type="arabicPeriod"/>
            </a:pPr>
            <a:r>
              <a:rPr lang="en-GB" sz="4400" dirty="0"/>
              <a:t>favourite</a:t>
            </a:r>
          </a:p>
          <a:p>
            <a:pPr fontAlgn="t">
              <a:buFont typeface="+mj-lt"/>
              <a:buAutoNum type="arabicPeriod" startAt="6"/>
            </a:pPr>
            <a:r>
              <a:rPr lang="en-GB" sz="4400" dirty="0"/>
              <a:t>February</a:t>
            </a:r>
          </a:p>
          <a:p>
            <a:pPr fontAlgn="t">
              <a:buFont typeface="+mj-lt"/>
              <a:buAutoNum type="arabicPeriod" startAt="6"/>
            </a:pPr>
            <a:r>
              <a:rPr lang="en-GB" sz="4400" dirty="0"/>
              <a:t>naughty</a:t>
            </a:r>
          </a:p>
          <a:p>
            <a:pPr fontAlgn="t">
              <a:buFont typeface="+mj-lt"/>
              <a:buAutoNum type="arabicPeriod" startAt="8"/>
            </a:pPr>
            <a:r>
              <a:rPr lang="en-GB" sz="4400" dirty="0"/>
              <a:t>material</a:t>
            </a:r>
          </a:p>
          <a:p>
            <a:pPr fontAlgn="t">
              <a:buFont typeface="+mj-lt"/>
              <a:buAutoNum type="arabicPeriod" startAt="8"/>
            </a:pPr>
            <a:r>
              <a:rPr lang="en-GB" sz="4400" dirty="0"/>
              <a:t>knowledge</a:t>
            </a:r>
          </a:p>
          <a:p>
            <a:pPr fontAlgn="t">
              <a:buFont typeface="+mj-lt"/>
              <a:buAutoNum type="arabicPeriod" startAt="8"/>
            </a:pPr>
            <a:r>
              <a:rPr lang="en-GB" sz="4400" dirty="0"/>
              <a:t>remember</a:t>
            </a:r>
          </a:p>
          <a:p>
            <a:pPr marL="0" indent="0" fontAlgn="t">
              <a:buNone/>
            </a:pPr>
            <a:endParaRPr lang="en-GB" sz="4400" dirty="0"/>
          </a:p>
          <a:p>
            <a:pPr marL="0" indent="0" fontAlgn="t">
              <a:buNone/>
            </a:pPr>
            <a:endParaRPr lang="en-GB" sz="4400" dirty="0"/>
          </a:p>
          <a:p>
            <a:pPr fontAlgn="t">
              <a:buFont typeface="+mj-lt"/>
              <a:buAutoNum type="arabicPeriod"/>
            </a:pPr>
            <a:endParaRPr lang="en-GB" sz="4400" dirty="0"/>
          </a:p>
          <a:p>
            <a:pPr marL="0" indent="0" fontAlgn="t">
              <a:buNone/>
            </a:pPr>
            <a:endParaRPr lang="en-GB" sz="4400" dirty="0"/>
          </a:p>
          <a:p>
            <a:endParaRPr lang="en-GB" sz="4400" dirty="0"/>
          </a:p>
          <a:p>
            <a:pPr marL="0" indent="0" fontAlgn="t">
              <a:buNone/>
            </a:pPr>
            <a:endParaRPr lang="en-GB" sz="4400" dirty="0"/>
          </a:p>
          <a:p>
            <a:endParaRPr lang="en-GB" sz="4800" dirty="0"/>
          </a:p>
        </p:txBody>
      </p:sp>
    </p:spTree>
    <p:extLst>
      <p:ext uri="{BB962C8B-B14F-4D97-AF65-F5344CB8AC3E}">
        <p14:creationId xmlns:p14="http://schemas.microsoft.com/office/powerpoint/2010/main" val="30844717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>
            <a:off x="107504" y="44624"/>
            <a:ext cx="1800200" cy="6715547"/>
          </a:xfrm>
          <a:prstGeom prst="rect">
            <a:avLst/>
          </a:prstGeom>
          <a:ln>
            <a:noFill/>
          </a:ln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t">
              <a:buNone/>
            </a:pPr>
            <a:r>
              <a:rPr lang="en-GB" sz="1400" b="1" dirty="0"/>
              <a:t>Autumn Week 14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expansion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extension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comprehension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tension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suspension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precision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provision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explosion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erosion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invasion</a:t>
            </a:r>
          </a:p>
          <a:p>
            <a:pPr marL="0" indent="0" fontAlgn="t">
              <a:buNone/>
            </a:pPr>
            <a:endParaRPr lang="en-GB" sz="1400" dirty="0"/>
          </a:p>
          <a:p>
            <a:pPr marL="0" indent="0" fontAlgn="t">
              <a:buNone/>
            </a:pPr>
            <a:endParaRPr lang="en-GB" sz="1400" dirty="0"/>
          </a:p>
          <a:p>
            <a:pPr marL="0" indent="0" algn="ctr" fontAlgn="t">
              <a:buNone/>
            </a:pPr>
            <a:r>
              <a:rPr lang="en-GB" sz="1400" b="1" dirty="0"/>
              <a:t>Autumn Week 14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expansion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extension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comprehension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tension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suspension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precision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provision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explosion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erosion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invasion</a:t>
            </a:r>
          </a:p>
          <a:p>
            <a:pPr marL="0" indent="0" fontAlgn="t">
              <a:buNone/>
            </a:pPr>
            <a:endParaRPr lang="en-GB" sz="1400" dirty="0"/>
          </a:p>
          <a:p>
            <a:endParaRPr lang="en-GB" dirty="0"/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>
            <a:off x="1907704" y="44624"/>
            <a:ext cx="1800200" cy="6715547"/>
          </a:xfrm>
          <a:prstGeom prst="rect">
            <a:avLst/>
          </a:prstGeom>
          <a:ln>
            <a:noFill/>
          </a:ln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t">
              <a:buNone/>
            </a:pPr>
            <a:r>
              <a:rPr lang="en-GB" sz="1400" b="1" dirty="0"/>
              <a:t>Autumn Week 14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expansion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extension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comprehension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tension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suspension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precision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provision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explosion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erosion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invasion</a:t>
            </a:r>
          </a:p>
          <a:p>
            <a:pPr marL="0" indent="0" fontAlgn="t">
              <a:buNone/>
            </a:pPr>
            <a:endParaRPr lang="en-GB" sz="1400" dirty="0"/>
          </a:p>
          <a:p>
            <a:pPr marL="0" indent="0" fontAlgn="t">
              <a:buNone/>
            </a:pPr>
            <a:endParaRPr lang="en-GB" sz="1400" dirty="0"/>
          </a:p>
          <a:p>
            <a:pPr marL="0" indent="0" algn="ctr" fontAlgn="t">
              <a:buNone/>
            </a:pPr>
            <a:r>
              <a:rPr lang="en-GB" sz="1400" b="1" dirty="0"/>
              <a:t>Autumn Week 14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expansion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extension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comprehension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tension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suspension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precision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provision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explosion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erosion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invasion</a:t>
            </a:r>
          </a:p>
          <a:p>
            <a:pPr marL="0" indent="0" fontAlgn="t">
              <a:buNone/>
            </a:pPr>
            <a:endParaRPr lang="en-GB" sz="1400" dirty="0"/>
          </a:p>
          <a:p>
            <a:endParaRPr lang="en-GB" dirty="0"/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>
            <a:off x="3702847" y="44624"/>
            <a:ext cx="1800200" cy="6715547"/>
          </a:xfrm>
          <a:prstGeom prst="rect">
            <a:avLst/>
          </a:prstGeom>
          <a:ln>
            <a:noFill/>
          </a:ln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t">
              <a:buNone/>
            </a:pPr>
            <a:r>
              <a:rPr lang="en-GB" sz="1400" b="1" dirty="0"/>
              <a:t>Autumn Week 14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expansion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extension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comprehension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tension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suspension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precision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provision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explosion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erosion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invasion</a:t>
            </a:r>
          </a:p>
          <a:p>
            <a:pPr marL="0" indent="0" fontAlgn="t">
              <a:buNone/>
            </a:pPr>
            <a:endParaRPr lang="en-GB" sz="1400" dirty="0"/>
          </a:p>
          <a:p>
            <a:pPr marL="0" indent="0" fontAlgn="t">
              <a:buNone/>
            </a:pPr>
            <a:endParaRPr lang="en-GB" sz="1400" dirty="0"/>
          </a:p>
          <a:p>
            <a:pPr marL="0" indent="0" algn="ctr" fontAlgn="t">
              <a:buNone/>
            </a:pPr>
            <a:r>
              <a:rPr lang="en-GB" sz="1400" b="1" dirty="0"/>
              <a:t>Autumn Week 14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expansion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extension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comprehension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tension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suspension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precision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provision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explosion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erosion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invasion</a:t>
            </a:r>
          </a:p>
          <a:p>
            <a:pPr marL="0" indent="0" fontAlgn="t">
              <a:buNone/>
            </a:pPr>
            <a:endParaRPr lang="en-GB" sz="1400" dirty="0"/>
          </a:p>
          <a:p>
            <a:endParaRPr lang="en-GB" dirty="0"/>
          </a:p>
        </p:txBody>
      </p:sp>
      <p:sp>
        <p:nvSpPr>
          <p:cNvPr id="17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>
            <a:off x="5292080" y="44624"/>
            <a:ext cx="1800200" cy="6715547"/>
          </a:xfrm>
          <a:prstGeom prst="rect">
            <a:avLst/>
          </a:prstGeom>
          <a:ln>
            <a:noFill/>
          </a:ln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t">
              <a:buNone/>
            </a:pPr>
            <a:r>
              <a:rPr lang="en-GB" sz="1400" b="1" dirty="0"/>
              <a:t>Autumn Week 14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expansion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extension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comprehension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tension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suspension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precision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provision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explosion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erosion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invasion</a:t>
            </a:r>
          </a:p>
          <a:p>
            <a:pPr marL="0" indent="0" fontAlgn="t">
              <a:buNone/>
            </a:pPr>
            <a:endParaRPr lang="en-GB" sz="1400" dirty="0"/>
          </a:p>
          <a:p>
            <a:pPr marL="0" indent="0" fontAlgn="t">
              <a:buNone/>
            </a:pPr>
            <a:endParaRPr lang="en-GB" sz="1400" dirty="0"/>
          </a:p>
          <a:p>
            <a:pPr marL="0" indent="0" algn="ctr" fontAlgn="t">
              <a:buNone/>
            </a:pPr>
            <a:r>
              <a:rPr lang="en-GB" sz="1400" b="1" dirty="0"/>
              <a:t>Autumn Week 14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expansion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extension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comprehension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tension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suspension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precision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provision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explosion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erosion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invasion</a:t>
            </a:r>
          </a:p>
          <a:p>
            <a:pPr marL="0" indent="0" fontAlgn="t">
              <a:buNone/>
            </a:pPr>
            <a:endParaRPr lang="en-GB" sz="1400" dirty="0"/>
          </a:p>
          <a:p>
            <a:endParaRPr lang="en-GB" dirty="0"/>
          </a:p>
        </p:txBody>
      </p: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>
            <a:off x="7165974" y="70900"/>
            <a:ext cx="1800200" cy="6715547"/>
          </a:xfrm>
          <a:prstGeom prst="rect">
            <a:avLst/>
          </a:prstGeom>
          <a:ln>
            <a:noFill/>
          </a:ln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t">
              <a:buNone/>
            </a:pPr>
            <a:r>
              <a:rPr lang="en-GB" sz="1400" b="1" dirty="0"/>
              <a:t>Autumn Week 14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expansion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extension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comprehension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tension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suspension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precision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provision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explosion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erosion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invasion</a:t>
            </a:r>
          </a:p>
          <a:p>
            <a:pPr marL="0" indent="0" fontAlgn="t">
              <a:buNone/>
            </a:pPr>
            <a:endParaRPr lang="en-GB" sz="1400" dirty="0"/>
          </a:p>
          <a:p>
            <a:pPr marL="0" indent="0" fontAlgn="t">
              <a:buNone/>
            </a:pPr>
            <a:endParaRPr lang="en-GB" sz="1400" dirty="0"/>
          </a:p>
          <a:p>
            <a:pPr marL="0" indent="0" algn="ctr" fontAlgn="t">
              <a:buNone/>
            </a:pPr>
            <a:r>
              <a:rPr lang="en-GB" sz="1400" b="1" dirty="0"/>
              <a:t>Autumn Week 14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expansion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extension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comprehension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tension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suspension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precision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provision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explosion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erosion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invasion</a:t>
            </a:r>
          </a:p>
          <a:p>
            <a:pPr marL="0" indent="0" fontAlgn="t">
              <a:buNone/>
            </a:pPr>
            <a:endParaRPr lang="en-GB" sz="1400" dirty="0"/>
          </a:p>
          <a:p>
            <a:pPr marL="0" indent="0" fontAlgn="t">
              <a:buNone/>
            </a:pPr>
            <a:endParaRPr lang="en-GB" sz="1400" dirty="0"/>
          </a:p>
          <a:p>
            <a:pPr marL="0" indent="0" fontAlgn="t">
              <a:buNone/>
            </a:pPr>
            <a:endParaRPr lang="en-GB" sz="1400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586406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3173846" y="698696"/>
            <a:ext cx="3120347" cy="2340260"/>
          </a:xfrm>
          <a:prstGeom prst="rect">
            <a:avLst/>
          </a:prstGeom>
        </p:spPr>
      </p:pic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 rot="16200000">
            <a:off x="1493913" y="-909738"/>
            <a:ext cx="6012160" cy="8784977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t">
              <a:buNone/>
            </a:pPr>
            <a:r>
              <a:rPr lang="en-GB" sz="4400" dirty="0"/>
              <a:t>Autumn Week 14</a:t>
            </a:r>
          </a:p>
          <a:p>
            <a:pPr fontAlgn="t">
              <a:buFont typeface="+mj-lt"/>
              <a:buAutoNum type="arabicPeriod"/>
            </a:pPr>
            <a:r>
              <a:rPr lang="en-GB" sz="4400" dirty="0"/>
              <a:t>expansion</a:t>
            </a:r>
          </a:p>
          <a:p>
            <a:pPr fontAlgn="t">
              <a:buFont typeface="+mj-lt"/>
              <a:buAutoNum type="arabicPeriod"/>
            </a:pPr>
            <a:r>
              <a:rPr lang="en-GB" sz="4400" dirty="0"/>
              <a:t>extension</a:t>
            </a:r>
          </a:p>
          <a:p>
            <a:pPr fontAlgn="t">
              <a:buFont typeface="+mj-lt"/>
              <a:buAutoNum type="arabicPeriod"/>
            </a:pPr>
            <a:r>
              <a:rPr lang="en-GB" sz="4400" dirty="0"/>
              <a:t>comprehension</a:t>
            </a:r>
          </a:p>
          <a:p>
            <a:pPr fontAlgn="t">
              <a:buFont typeface="+mj-lt"/>
              <a:buAutoNum type="arabicPeriod"/>
            </a:pPr>
            <a:r>
              <a:rPr lang="en-GB" sz="4400" dirty="0"/>
              <a:t>tension</a:t>
            </a:r>
          </a:p>
          <a:p>
            <a:pPr fontAlgn="t">
              <a:buFont typeface="+mj-lt"/>
              <a:buAutoNum type="arabicPeriod"/>
            </a:pPr>
            <a:r>
              <a:rPr lang="en-GB" sz="4400" dirty="0"/>
              <a:t>suspension</a:t>
            </a:r>
          </a:p>
          <a:p>
            <a:pPr fontAlgn="t">
              <a:buFont typeface="+mj-lt"/>
              <a:buAutoNum type="arabicPeriod"/>
            </a:pPr>
            <a:r>
              <a:rPr lang="en-GB" sz="4400" dirty="0"/>
              <a:t>precision</a:t>
            </a:r>
          </a:p>
          <a:p>
            <a:pPr marL="457200" indent="-457200" fontAlgn="t">
              <a:buFont typeface="+mj-lt"/>
              <a:buAutoNum type="arabicPeriod" startAt="7"/>
            </a:pPr>
            <a:r>
              <a:rPr lang="en-GB" sz="4400" dirty="0"/>
              <a:t>provision</a:t>
            </a:r>
          </a:p>
          <a:p>
            <a:pPr marL="457200" indent="-457200" fontAlgn="t">
              <a:buFont typeface="+mj-lt"/>
              <a:buAutoNum type="arabicPeriod" startAt="8"/>
            </a:pPr>
            <a:r>
              <a:rPr lang="en-GB" sz="4400" dirty="0"/>
              <a:t>explosion</a:t>
            </a:r>
          </a:p>
          <a:p>
            <a:pPr fontAlgn="t">
              <a:buFont typeface="+mj-lt"/>
              <a:buAutoNum type="arabicPeriod" startAt="8"/>
            </a:pPr>
            <a:r>
              <a:rPr lang="en-GB" sz="4400" dirty="0"/>
              <a:t>erosion</a:t>
            </a:r>
          </a:p>
          <a:p>
            <a:pPr fontAlgn="t">
              <a:buFont typeface="+mj-lt"/>
              <a:buAutoNum type="arabicPeriod" startAt="8"/>
            </a:pPr>
            <a:r>
              <a:rPr lang="en-GB" sz="4400" dirty="0"/>
              <a:t>invasion</a:t>
            </a:r>
          </a:p>
          <a:p>
            <a:pPr marL="0" indent="0" fontAlgn="t">
              <a:buNone/>
            </a:pPr>
            <a:endParaRPr lang="en-GB" sz="2400" dirty="0"/>
          </a:p>
          <a:p>
            <a:pPr marL="0" indent="0" fontAlgn="t">
              <a:buNone/>
            </a:pPr>
            <a:endParaRPr lang="en-GB" sz="2400" dirty="0"/>
          </a:p>
          <a:p>
            <a:pPr fontAlgn="t">
              <a:buFont typeface="+mj-lt"/>
              <a:buAutoNum type="arabicPeriod"/>
            </a:pPr>
            <a:endParaRPr lang="en-GB" sz="2400" dirty="0"/>
          </a:p>
          <a:p>
            <a:pPr marL="0" indent="0" fontAlgn="t">
              <a:buNone/>
            </a:pPr>
            <a:endParaRPr lang="en-GB" sz="2400" dirty="0"/>
          </a:p>
          <a:p>
            <a:endParaRPr lang="en-GB" sz="2400" dirty="0"/>
          </a:p>
          <a:p>
            <a:pPr marL="0" indent="0" fontAlgn="t">
              <a:buNone/>
            </a:pPr>
            <a:endParaRPr lang="en-GB" sz="2400" dirty="0"/>
          </a:p>
          <a:p>
            <a:endParaRPr lang="en-GB" sz="4800" dirty="0"/>
          </a:p>
        </p:txBody>
      </p:sp>
    </p:spTree>
    <p:extLst>
      <p:ext uri="{BB962C8B-B14F-4D97-AF65-F5344CB8AC3E}">
        <p14:creationId xmlns:p14="http://schemas.microsoft.com/office/powerpoint/2010/main" val="8560267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>
            <a:off x="107504" y="44624"/>
            <a:ext cx="1800200" cy="6715547"/>
          </a:xfrm>
          <a:prstGeom prst="rect">
            <a:avLst/>
          </a:prstGeom>
          <a:ln>
            <a:noFill/>
          </a:ln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t">
              <a:buNone/>
            </a:pPr>
            <a:r>
              <a:rPr lang="en-GB" sz="1400" b="1" dirty="0"/>
              <a:t>Autumn Week 15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poisonous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dangerous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mountainous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marvellous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perilous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tremendous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enormous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jealous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precious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hideous</a:t>
            </a:r>
          </a:p>
          <a:p>
            <a:pPr marL="0" indent="0" fontAlgn="t">
              <a:buNone/>
            </a:pPr>
            <a:endParaRPr lang="en-GB" sz="1400" dirty="0"/>
          </a:p>
          <a:p>
            <a:pPr marL="0" indent="0" fontAlgn="t">
              <a:buNone/>
            </a:pPr>
            <a:endParaRPr lang="en-GB" sz="1400" dirty="0"/>
          </a:p>
          <a:p>
            <a:pPr marL="0" indent="0" algn="ctr" fontAlgn="t">
              <a:buNone/>
            </a:pPr>
            <a:r>
              <a:rPr lang="en-GB" sz="1400" b="1" dirty="0"/>
              <a:t>Autumn Week 15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poisonous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dangerous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mountainous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marvellous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perilous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tremendous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enormous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jealous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precious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hideous</a:t>
            </a:r>
          </a:p>
          <a:p>
            <a:pPr marL="0" indent="0" fontAlgn="t">
              <a:buNone/>
            </a:pPr>
            <a:endParaRPr lang="en-GB" sz="1400" dirty="0"/>
          </a:p>
          <a:p>
            <a:endParaRPr lang="en-GB" dirty="0"/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>
            <a:off x="1907704" y="44624"/>
            <a:ext cx="1800200" cy="6715547"/>
          </a:xfrm>
          <a:prstGeom prst="rect">
            <a:avLst/>
          </a:prstGeom>
          <a:ln>
            <a:noFill/>
          </a:ln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t">
              <a:buNone/>
            </a:pPr>
            <a:r>
              <a:rPr lang="en-GB" sz="1400" b="1" dirty="0"/>
              <a:t>Autumn Week 15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poisonous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dangerous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mountainous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marvellous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perilous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tremendous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enormous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jealous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precious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hideous</a:t>
            </a:r>
          </a:p>
          <a:p>
            <a:pPr marL="0" indent="0" fontAlgn="t">
              <a:buNone/>
            </a:pPr>
            <a:endParaRPr lang="en-GB" sz="1400" dirty="0"/>
          </a:p>
          <a:p>
            <a:pPr marL="0" indent="0" fontAlgn="t">
              <a:buNone/>
            </a:pPr>
            <a:endParaRPr lang="en-GB" sz="1400" dirty="0"/>
          </a:p>
          <a:p>
            <a:pPr marL="0" indent="0" algn="ctr" fontAlgn="t">
              <a:buNone/>
            </a:pPr>
            <a:r>
              <a:rPr lang="en-GB" sz="1400" b="1" dirty="0"/>
              <a:t>Autumn Week 15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poisonous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dangerous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mountainous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marvellous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perilous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tremendous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enormous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jealous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precious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hideous</a:t>
            </a:r>
          </a:p>
          <a:p>
            <a:pPr marL="0" indent="0" fontAlgn="t">
              <a:buNone/>
            </a:pPr>
            <a:endParaRPr lang="en-GB" sz="1400" dirty="0"/>
          </a:p>
          <a:p>
            <a:endParaRPr lang="en-GB" dirty="0"/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>
            <a:off x="3702847" y="44624"/>
            <a:ext cx="1800200" cy="6715547"/>
          </a:xfrm>
          <a:prstGeom prst="rect">
            <a:avLst/>
          </a:prstGeom>
          <a:ln>
            <a:noFill/>
          </a:ln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t">
              <a:buNone/>
            </a:pPr>
            <a:r>
              <a:rPr lang="en-GB" sz="1400" b="1" dirty="0"/>
              <a:t>Autumn Week 15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poisonous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dangerous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mountainous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marvellous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perilous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tremendous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enormous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jealous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precious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hideous</a:t>
            </a:r>
          </a:p>
          <a:p>
            <a:pPr marL="0" indent="0" fontAlgn="t">
              <a:buNone/>
            </a:pPr>
            <a:endParaRPr lang="en-GB" sz="1400" dirty="0"/>
          </a:p>
          <a:p>
            <a:pPr marL="0" indent="0" fontAlgn="t">
              <a:buNone/>
            </a:pPr>
            <a:endParaRPr lang="en-GB" sz="1400" dirty="0"/>
          </a:p>
          <a:p>
            <a:pPr marL="0" indent="0" algn="ctr" fontAlgn="t">
              <a:buNone/>
            </a:pPr>
            <a:r>
              <a:rPr lang="en-GB" sz="1400" b="1" dirty="0"/>
              <a:t>Autumn Week 15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poisonous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dangerous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mountainous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marvellous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perilous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tremendous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enormous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jealous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precious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hideous</a:t>
            </a:r>
          </a:p>
          <a:p>
            <a:pPr marL="0" indent="0" fontAlgn="t">
              <a:buNone/>
            </a:pPr>
            <a:endParaRPr lang="en-GB" sz="1400" dirty="0"/>
          </a:p>
          <a:p>
            <a:endParaRPr lang="en-GB" dirty="0"/>
          </a:p>
        </p:txBody>
      </p:sp>
      <p:sp>
        <p:nvSpPr>
          <p:cNvPr id="17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>
            <a:off x="5292080" y="44624"/>
            <a:ext cx="1800200" cy="6715547"/>
          </a:xfrm>
          <a:prstGeom prst="rect">
            <a:avLst/>
          </a:prstGeom>
          <a:ln>
            <a:noFill/>
          </a:ln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t">
              <a:buNone/>
            </a:pPr>
            <a:r>
              <a:rPr lang="en-GB" sz="1400" b="1" dirty="0"/>
              <a:t>Autumn Week 15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poisonous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dangerous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mountainous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marvellous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perilous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tremendous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enormous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jealous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precious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hideous</a:t>
            </a:r>
          </a:p>
          <a:p>
            <a:pPr marL="0" indent="0" fontAlgn="t">
              <a:buNone/>
            </a:pPr>
            <a:endParaRPr lang="en-GB" sz="1400" dirty="0"/>
          </a:p>
          <a:p>
            <a:pPr marL="0" indent="0" fontAlgn="t">
              <a:buNone/>
            </a:pPr>
            <a:endParaRPr lang="en-GB" sz="1400" dirty="0"/>
          </a:p>
          <a:p>
            <a:pPr marL="0" indent="0" algn="ctr" fontAlgn="t">
              <a:buNone/>
            </a:pPr>
            <a:r>
              <a:rPr lang="en-GB" sz="1400" b="1" dirty="0"/>
              <a:t>Autumn Week 15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poisonous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dangerous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mountainous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marvellous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perilous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tremendous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enormous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jealous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precious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hideous</a:t>
            </a:r>
          </a:p>
          <a:p>
            <a:pPr marL="0" indent="0" fontAlgn="t">
              <a:buNone/>
            </a:pPr>
            <a:endParaRPr lang="en-GB" sz="1400" dirty="0"/>
          </a:p>
          <a:p>
            <a:endParaRPr lang="en-GB" dirty="0"/>
          </a:p>
        </p:txBody>
      </p: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>
            <a:off x="7165974" y="70900"/>
            <a:ext cx="1800200" cy="6715547"/>
          </a:xfrm>
          <a:prstGeom prst="rect">
            <a:avLst/>
          </a:prstGeom>
          <a:ln>
            <a:noFill/>
          </a:ln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t">
              <a:buNone/>
            </a:pPr>
            <a:r>
              <a:rPr lang="en-GB" sz="1400" b="1" dirty="0"/>
              <a:t>Autumn Week 15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poisonous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dangerous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mountainous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marvellous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perilous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tremendous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enormous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jealous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precious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hideous</a:t>
            </a:r>
          </a:p>
          <a:p>
            <a:pPr marL="0" indent="0" fontAlgn="t">
              <a:buNone/>
            </a:pPr>
            <a:endParaRPr lang="en-GB" sz="1400" dirty="0"/>
          </a:p>
          <a:p>
            <a:pPr marL="0" indent="0" fontAlgn="t">
              <a:buNone/>
            </a:pPr>
            <a:endParaRPr lang="en-GB" sz="1400" dirty="0"/>
          </a:p>
          <a:p>
            <a:pPr marL="0" indent="0" algn="ctr" fontAlgn="t">
              <a:buNone/>
            </a:pPr>
            <a:r>
              <a:rPr lang="en-GB" sz="1400" b="1" dirty="0"/>
              <a:t>Autumn Week 15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poisonous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dangerous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mountainous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marvellous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perilous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tremendous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enormous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jealous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precious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hideous</a:t>
            </a:r>
          </a:p>
          <a:p>
            <a:pPr marL="0" indent="0" fontAlgn="t">
              <a:buNone/>
            </a:pPr>
            <a:endParaRPr lang="en-GB" sz="1400" dirty="0"/>
          </a:p>
          <a:p>
            <a:pPr marL="0" indent="0" fontAlgn="t">
              <a:buNone/>
            </a:pPr>
            <a:endParaRPr lang="en-GB" sz="1400" dirty="0"/>
          </a:p>
          <a:p>
            <a:pPr marL="0" indent="0" fontAlgn="t">
              <a:buNone/>
            </a:pPr>
            <a:endParaRPr lang="en-GB" sz="1400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83103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3173846" y="578684"/>
            <a:ext cx="3120347" cy="2340260"/>
          </a:xfrm>
          <a:prstGeom prst="rect">
            <a:avLst/>
          </a:prstGeom>
        </p:spPr>
      </p:pic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 rot="16200000">
            <a:off x="1493913" y="-909738"/>
            <a:ext cx="6012160" cy="8784977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t">
              <a:buNone/>
            </a:pPr>
            <a:r>
              <a:rPr lang="en-GB" sz="4400" dirty="0"/>
              <a:t>Autumn Week 15</a:t>
            </a:r>
          </a:p>
          <a:p>
            <a:pPr fontAlgn="t">
              <a:buFont typeface="+mj-lt"/>
              <a:buAutoNum type="arabicPeriod"/>
            </a:pPr>
            <a:r>
              <a:rPr lang="en-GB" sz="4400" dirty="0"/>
              <a:t>poisonous</a:t>
            </a:r>
          </a:p>
          <a:p>
            <a:pPr fontAlgn="t">
              <a:buFont typeface="+mj-lt"/>
              <a:buAutoNum type="arabicPeriod"/>
            </a:pPr>
            <a:r>
              <a:rPr lang="en-GB" sz="4400" dirty="0"/>
              <a:t>dangerous</a:t>
            </a:r>
          </a:p>
          <a:p>
            <a:pPr fontAlgn="t">
              <a:buFont typeface="+mj-lt"/>
              <a:buAutoNum type="arabicPeriod"/>
            </a:pPr>
            <a:r>
              <a:rPr lang="en-GB" sz="4400" dirty="0"/>
              <a:t>mountainous</a:t>
            </a:r>
          </a:p>
          <a:p>
            <a:pPr fontAlgn="t">
              <a:buFont typeface="+mj-lt"/>
              <a:buAutoNum type="arabicPeriod"/>
            </a:pPr>
            <a:r>
              <a:rPr lang="en-GB" sz="4400" dirty="0"/>
              <a:t>marvellous</a:t>
            </a:r>
          </a:p>
          <a:p>
            <a:pPr fontAlgn="t">
              <a:buFont typeface="+mj-lt"/>
              <a:buAutoNum type="arabicPeriod"/>
            </a:pPr>
            <a:r>
              <a:rPr lang="en-GB" sz="4400" dirty="0"/>
              <a:t>perilous</a:t>
            </a:r>
          </a:p>
          <a:p>
            <a:pPr fontAlgn="t">
              <a:buFont typeface="+mj-lt"/>
              <a:buAutoNum type="arabicPeriod"/>
            </a:pPr>
            <a:r>
              <a:rPr lang="en-GB" sz="4400" dirty="0"/>
              <a:t>tremendous</a:t>
            </a:r>
          </a:p>
          <a:p>
            <a:pPr marL="457200" indent="-457200" fontAlgn="t">
              <a:buFont typeface="+mj-lt"/>
              <a:buAutoNum type="arabicPeriod" startAt="7"/>
            </a:pPr>
            <a:r>
              <a:rPr lang="en-GB" sz="4400" dirty="0"/>
              <a:t>enormous</a:t>
            </a:r>
          </a:p>
          <a:p>
            <a:pPr marL="457200" indent="-457200" fontAlgn="t">
              <a:buFont typeface="+mj-lt"/>
              <a:buAutoNum type="arabicPeriod" startAt="8"/>
            </a:pPr>
            <a:r>
              <a:rPr lang="en-GB" sz="4400" dirty="0"/>
              <a:t>jealous</a:t>
            </a:r>
          </a:p>
          <a:p>
            <a:pPr fontAlgn="t">
              <a:buFont typeface="+mj-lt"/>
              <a:buAutoNum type="arabicPeriod" startAt="8"/>
            </a:pPr>
            <a:r>
              <a:rPr lang="en-GB" sz="4400" dirty="0"/>
              <a:t>precious</a:t>
            </a:r>
          </a:p>
          <a:p>
            <a:pPr fontAlgn="t">
              <a:buFont typeface="+mj-lt"/>
              <a:buAutoNum type="arabicPeriod" startAt="8"/>
            </a:pPr>
            <a:r>
              <a:rPr lang="en-GB" sz="4400" dirty="0"/>
              <a:t>hideous</a:t>
            </a:r>
          </a:p>
          <a:p>
            <a:pPr marL="0" indent="0" fontAlgn="t">
              <a:buNone/>
            </a:pPr>
            <a:endParaRPr lang="en-GB" sz="2400" dirty="0"/>
          </a:p>
          <a:p>
            <a:pPr marL="0" indent="0" fontAlgn="t">
              <a:buNone/>
            </a:pPr>
            <a:endParaRPr lang="en-GB" sz="2400" dirty="0"/>
          </a:p>
          <a:p>
            <a:pPr fontAlgn="t">
              <a:buFont typeface="+mj-lt"/>
              <a:buAutoNum type="arabicPeriod"/>
            </a:pPr>
            <a:endParaRPr lang="en-GB" sz="2400" dirty="0"/>
          </a:p>
          <a:p>
            <a:pPr marL="0" indent="0" fontAlgn="t">
              <a:buNone/>
            </a:pPr>
            <a:endParaRPr lang="en-GB" sz="2400" dirty="0"/>
          </a:p>
          <a:p>
            <a:endParaRPr lang="en-GB" sz="2400" dirty="0"/>
          </a:p>
          <a:p>
            <a:pPr marL="0" indent="0" fontAlgn="t">
              <a:buNone/>
            </a:pPr>
            <a:endParaRPr lang="en-GB" sz="2400" dirty="0"/>
          </a:p>
          <a:p>
            <a:endParaRPr lang="en-GB" sz="4800" dirty="0"/>
          </a:p>
        </p:txBody>
      </p:sp>
    </p:spTree>
    <p:extLst>
      <p:ext uri="{BB962C8B-B14F-4D97-AF65-F5344CB8AC3E}">
        <p14:creationId xmlns:p14="http://schemas.microsoft.com/office/powerpoint/2010/main" val="13279654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 rot="16200000">
            <a:off x="256282" y="1912070"/>
            <a:ext cx="4287144" cy="45847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t">
              <a:buNone/>
            </a:pPr>
            <a:r>
              <a:rPr lang="en-GB" sz="4400" u="sng" dirty="0"/>
              <a:t>Autumn2 Week 1</a:t>
            </a:r>
          </a:p>
          <a:p>
            <a:pPr marL="514350" indent="-514350" fontAlgn="t">
              <a:buFont typeface="+mj-lt"/>
              <a:buAutoNum type="arabicPeriod"/>
            </a:pPr>
            <a:r>
              <a:rPr lang="en-GB" sz="4400" dirty="0"/>
              <a:t>information</a:t>
            </a:r>
          </a:p>
          <a:p>
            <a:pPr marL="514350" indent="-514350" fontAlgn="t">
              <a:buFont typeface="+mj-lt"/>
              <a:buAutoNum type="arabicPeriod"/>
            </a:pPr>
            <a:r>
              <a:rPr lang="en-GB" sz="4400" dirty="0"/>
              <a:t>sensation</a:t>
            </a:r>
          </a:p>
          <a:p>
            <a:pPr marL="514350" indent="-514350" fontAlgn="t">
              <a:buFont typeface="+mj-lt"/>
              <a:buAutoNum type="arabicPeriod"/>
            </a:pPr>
            <a:r>
              <a:rPr lang="en-GB" sz="4400" dirty="0"/>
              <a:t>preparation</a:t>
            </a:r>
          </a:p>
          <a:p>
            <a:pPr marL="514350" indent="-514350" fontAlgn="t">
              <a:buFont typeface="+mj-lt"/>
              <a:buAutoNum type="arabicPeriod"/>
            </a:pPr>
            <a:r>
              <a:rPr lang="en-GB" sz="4400" dirty="0"/>
              <a:t>vibration</a:t>
            </a:r>
          </a:p>
          <a:p>
            <a:pPr marL="514350" indent="-514350" fontAlgn="t">
              <a:buFont typeface="+mj-lt"/>
              <a:buAutoNum type="arabicPeriod"/>
            </a:pPr>
            <a:r>
              <a:rPr lang="en-GB" sz="4400" dirty="0"/>
              <a:t>decoration</a:t>
            </a:r>
          </a:p>
          <a:p>
            <a:pPr marL="514350" indent="-514350" fontAlgn="t">
              <a:buFont typeface="+mj-lt"/>
              <a:buAutoNum type="arabicPeriod"/>
            </a:pPr>
            <a:r>
              <a:rPr lang="en-GB" sz="4400" dirty="0"/>
              <a:t>donation </a:t>
            </a:r>
          </a:p>
          <a:p>
            <a:pPr marL="514350" indent="-514350" fontAlgn="t">
              <a:buFont typeface="+mj-lt"/>
              <a:buAutoNum type="arabicPeriod"/>
            </a:pPr>
            <a:r>
              <a:rPr lang="en-GB" sz="4400" dirty="0"/>
              <a:t>duration</a:t>
            </a:r>
          </a:p>
          <a:p>
            <a:pPr marL="514350" indent="-514350" fontAlgn="t">
              <a:buFont typeface="+mj-lt"/>
              <a:buAutoNum type="arabicPeriod"/>
            </a:pPr>
            <a:r>
              <a:rPr lang="en-GB" sz="4400" dirty="0"/>
              <a:t>registration</a:t>
            </a:r>
          </a:p>
          <a:p>
            <a:pPr marL="514350" indent="-514350" fontAlgn="t">
              <a:buFont typeface="+mj-lt"/>
              <a:buAutoNum type="arabicPeriod"/>
            </a:pPr>
            <a:r>
              <a:rPr lang="en-GB" sz="4400" dirty="0"/>
              <a:t>population</a:t>
            </a:r>
          </a:p>
          <a:p>
            <a:pPr marL="514350" indent="-514350" fontAlgn="t">
              <a:buFont typeface="+mj-lt"/>
              <a:buAutoNum type="arabicPeriod"/>
            </a:pPr>
            <a:r>
              <a:rPr lang="en-GB" sz="4400" dirty="0"/>
              <a:t>determination</a:t>
            </a:r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3154697" y="669839"/>
            <a:ext cx="2697463" cy="2023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12443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>
            <a:off x="152400" y="150055"/>
            <a:ext cx="1979712" cy="321297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t">
              <a:buNone/>
            </a:pPr>
            <a:r>
              <a:rPr lang="en-GB" sz="1400" dirty="0"/>
              <a:t>Autumn 2 Week 2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adoration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admiration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coronation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detonation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observation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location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generation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exploration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combination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illustration</a:t>
            </a:r>
          </a:p>
          <a:p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>
            <a:off x="152400" y="3645024"/>
            <a:ext cx="1979712" cy="321297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t">
              <a:buNone/>
            </a:pPr>
            <a:r>
              <a:rPr lang="en-GB" sz="1400" dirty="0"/>
              <a:t>Autumn 2 Week 2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adoration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admiration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coronation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detonation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observation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location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generation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exploration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combination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illustration</a:t>
            </a:r>
          </a:p>
          <a:p>
            <a:endParaRPr lang="en-GB" dirty="0"/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>
            <a:off x="7020272" y="3645024"/>
            <a:ext cx="1979712" cy="321297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t">
              <a:buNone/>
            </a:pPr>
            <a:r>
              <a:rPr lang="en-GB" sz="1400" dirty="0"/>
              <a:t>Autumn 2 Week 2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adoration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admiration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coronation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detonation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observation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location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generation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exploration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combination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illustration</a:t>
            </a:r>
          </a:p>
          <a:p>
            <a:endParaRPr lang="en-GB" dirty="0"/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>
            <a:off x="5220072" y="3645024"/>
            <a:ext cx="1979712" cy="321297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t">
              <a:buNone/>
            </a:pPr>
            <a:r>
              <a:rPr lang="en-GB" sz="1400" dirty="0"/>
              <a:t>Autumn 2 Week 2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adoration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admiration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coronation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detonation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observation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location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generation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exploration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combination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illustration</a:t>
            </a:r>
          </a:p>
          <a:p>
            <a:endParaRPr lang="en-GB" dirty="0"/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>
            <a:off x="3635896" y="3645024"/>
            <a:ext cx="1979712" cy="321297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t">
              <a:buNone/>
            </a:pPr>
            <a:r>
              <a:rPr lang="en-GB" sz="1400" dirty="0"/>
              <a:t>Autumn 2 Week 2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adoration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admiration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coronation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detonation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observation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location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generation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exploration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combination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illustration</a:t>
            </a:r>
          </a:p>
          <a:p>
            <a:endParaRPr lang="en-GB" dirty="0"/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>
            <a:off x="1909802" y="3645024"/>
            <a:ext cx="1979712" cy="321297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t">
              <a:buNone/>
            </a:pPr>
            <a:r>
              <a:rPr lang="en-GB" sz="1400" dirty="0"/>
              <a:t>Autumn 2 Week 2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adoration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admiration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coronation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detonation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observation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location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generation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exploration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combination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illustration</a:t>
            </a:r>
          </a:p>
          <a:p>
            <a:endParaRPr lang="en-GB" dirty="0"/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>
            <a:off x="1909802" y="150055"/>
            <a:ext cx="1979712" cy="321297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t">
              <a:buNone/>
            </a:pPr>
            <a:r>
              <a:rPr lang="en-GB" sz="1400" dirty="0"/>
              <a:t>Autumn 2 Week 2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adoration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admiration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coronation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detonation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observation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location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generation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exploration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combination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illustration</a:t>
            </a:r>
          </a:p>
          <a:p>
            <a:endParaRPr lang="en-GB" dirty="0"/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>
            <a:off x="3635896" y="173501"/>
            <a:ext cx="1979712" cy="321297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t">
              <a:buNone/>
            </a:pPr>
            <a:r>
              <a:rPr lang="en-GB" sz="1400" dirty="0"/>
              <a:t>Autumn 2 Week 2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adoration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admiration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coronation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detonation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observation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location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generation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exploration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combination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illustration</a:t>
            </a:r>
          </a:p>
          <a:p>
            <a:endParaRPr lang="en-GB" dirty="0"/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>
            <a:off x="5220072" y="150055"/>
            <a:ext cx="1979712" cy="321297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t">
              <a:buNone/>
            </a:pPr>
            <a:r>
              <a:rPr lang="en-GB" sz="1400" dirty="0"/>
              <a:t>Autumn 2 Week 2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adoration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admiration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coronation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detonation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observation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location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generation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exploration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combination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illustration</a:t>
            </a:r>
          </a:p>
          <a:p>
            <a:endParaRPr lang="en-GB" dirty="0"/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>
            <a:off x="7020272" y="152400"/>
            <a:ext cx="1979712" cy="321297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t">
              <a:buNone/>
            </a:pPr>
            <a:r>
              <a:rPr lang="en-GB" sz="1400" dirty="0"/>
              <a:t>Autumn 2 Week 2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adoration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admiration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coronation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detonation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observation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location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generation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exploration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combination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illustration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446580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 rot="16200000">
            <a:off x="2297581" y="-519103"/>
            <a:ext cx="4468247" cy="88484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t">
              <a:buNone/>
            </a:pPr>
            <a:r>
              <a:rPr lang="en-GB" sz="4400" dirty="0"/>
              <a:t>Autumn 2 Week 2</a:t>
            </a:r>
          </a:p>
          <a:p>
            <a:pPr fontAlgn="t">
              <a:buFont typeface="+mj-lt"/>
              <a:buAutoNum type="arabicPeriod"/>
            </a:pPr>
            <a:r>
              <a:rPr lang="en-GB" sz="4400" dirty="0"/>
              <a:t> adoration</a:t>
            </a:r>
          </a:p>
          <a:p>
            <a:pPr fontAlgn="t">
              <a:buFont typeface="+mj-lt"/>
              <a:buAutoNum type="arabicPeriod"/>
            </a:pPr>
            <a:r>
              <a:rPr lang="en-GB" sz="4400" dirty="0"/>
              <a:t> admirations</a:t>
            </a:r>
          </a:p>
          <a:p>
            <a:pPr fontAlgn="t">
              <a:buFont typeface="+mj-lt"/>
              <a:buAutoNum type="arabicPeriod"/>
            </a:pPr>
            <a:r>
              <a:rPr lang="en-GB" sz="4400" dirty="0"/>
              <a:t> coronation</a:t>
            </a:r>
          </a:p>
          <a:p>
            <a:pPr fontAlgn="t">
              <a:buFont typeface="+mj-lt"/>
              <a:buAutoNum type="arabicPeriod"/>
            </a:pPr>
            <a:r>
              <a:rPr lang="en-GB" sz="4400" dirty="0"/>
              <a:t> detonation</a:t>
            </a:r>
          </a:p>
          <a:p>
            <a:pPr fontAlgn="t">
              <a:buFont typeface="+mj-lt"/>
              <a:buAutoNum type="arabicPeriod"/>
            </a:pPr>
            <a:r>
              <a:rPr lang="en-GB" sz="4400" dirty="0"/>
              <a:t> observation</a:t>
            </a:r>
          </a:p>
          <a:p>
            <a:pPr fontAlgn="t">
              <a:buFont typeface="+mj-lt"/>
              <a:buAutoNum type="arabicPeriod"/>
            </a:pPr>
            <a:r>
              <a:rPr lang="en-GB" sz="4400" dirty="0"/>
              <a:t> location</a:t>
            </a:r>
          </a:p>
          <a:p>
            <a:pPr fontAlgn="t">
              <a:buFont typeface="+mj-lt"/>
              <a:buAutoNum type="arabicPeriod"/>
            </a:pPr>
            <a:r>
              <a:rPr lang="en-GB" sz="4400" dirty="0"/>
              <a:t> generation</a:t>
            </a:r>
          </a:p>
          <a:p>
            <a:pPr fontAlgn="t">
              <a:buFont typeface="+mj-lt"/>
              <a:buAutoNum type="arabicPeriod"/>
            </a:pPr>
            <a:r>
              <a:rPr lang="en-GB" sz="4400" dirty="0"/>
              <a:t> exploration</a:t>
            </a:r>
          </a:p>
          <a:p>
            <a:pPr fontAlgn="t">
              <a:buFont typeface="+mj-lt"/>
              <a:buAutoNum type="arabicPeriod"/>
            </a:pPr>
            <a:r>
              <a:rPr lang="en-GB" sz="4400" dirty="0"/>
              <a:t> combination</a:t>
            </a:r>
          </a:p>
          <a:p>
            <a:pPr fontAlgn="t">
              <a:buFont typeface="+mj-lt"/>
              <a:buAutoNum type="arabicPeriod"/>
            </a:pPr>
            <a:r>
              <a:rPr lang="en-GB" sz="4400" dirty="0"/>
              <a:t> illustration</a:t>
            </a:r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3154697" y="381807"/>
            <a:ext cx="2697463" cy="2023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23769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>
            <a:off x="152400" y="150055"/>
            <a:ext cx="1719808" cy="321297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t">
              <a:buNone/>
            </a:pPr>
            <a:r>
              <a:rPr lang="en-GB" sz="1400" b="1" dirty="0"/>
              <a:t>Autumn Week 11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sadly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completely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wildly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bravely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gently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foolishly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proudly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horribly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nervously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happily</a:t>
            </a:r>
          </a:p>
          <a:p>
            <a:endParaRPr lang="en-GB" dirty="0"/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>
            <a:off x="3672408" y="116632"/>
            <a:ext cx="1728192" cy="321297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t">
              <a:buNone/>
            </a:pPr>
            <a:r>
              <a:rPr lang="en-GB" sz="1400" b="1" dirty="0"/>
              <a:t>Autumn Week 11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sadly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completely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wildly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bravely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gently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foolishly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proudly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horribly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nervously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happily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>
            <a:off x="7192416" y="178190"/>
            <a:ext cx="1772072" cy="289077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t">
              <a:buNone/>
            </a:pPr>
            <a:r>
              <a:rPr lang="en-GB" sz="1400" b="1" dirty="0"/>
              <a:t>Autumn Week 11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sadly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completely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wildly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bravely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gently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foolishly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proudly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horribly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nervously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happily</a:t>
            </a:r>
          </a:p>
          <a:p>
            <a:pPr marL="0" indent="0" fontAlgn="t">
              <a:buNone/>
            </a:pPr>
            <a:endParaRPr lang="en-GB" sz="1400" dirty="0"/>
          </a:p>
        </p:txBody>
      </p:sp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>
            <a:off x="152400" y="3501008"/>
            <a:ext cx="1719808" cy="321297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t">
              <a:buNone/>
            </a:pPr>
            <a:r>
              <a:rPr lang="en-GB" sz="1400" b="1" dirty="0"/>
              <a:t>Autumn Week 11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sadly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completely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wildly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bravely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gently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foolishly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proudly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horribly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nervously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happily</a:t>
            </a:r>
          </a:p>
          <a:p>
            <a:endParaRPr lang="en-GB" dirty="0"/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>
            <a:off x="1872208" y="116632"/>
            <a:ext cx="1800200" cy="321297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t">
              <a:buNone/>
            </a:pPr>
            <a:r>
              <a:rPr lang="en-GB" sz="1400" b="1" dirty="0"/>
              <a:t>Autumn Week 11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sadly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completely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wildly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bravely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gently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foolishly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proudly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horribly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nervously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happily</a:t>
            </a:r>
          </a:p>
          <a:p>
            <a:endParaRPr lang="en-GB" dirty="0"/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>
            <a:off x="1872208" y="3471208"/>
            <a:ext cx="1800200" cy="321297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t">
              <a:buNone/>
            </a:pPr>
            <a:r>
              <a:rPr lang="en-GB" sz="1400" b="1" dirty="0"/>
              <a:t>Autumn Week 11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sadly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completely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wildly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bravely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gently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foolishly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proudly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horribly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nervously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happily</a:t>
            </a:r>
          </a:p>
          <a:p>
            <a:endParaRPr lang="en-GB" dirty="0"/>
          </a:p>
        </p:txBody>
      </p:sp>
      <p:sp>
        <p:nvSpPr>
          <p:cNvPr id="17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>
            <a:off x="3672408" y="3501008"/>
            <a:ext cx="1728192" cy="321297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t">
              <a:buNone/>
            </a:pPr>
            <a:r>
              <a:rPr lang="en-GB" sz="1400" b="1" dirty="0"/>
              <a:t>Autumn Week 11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sadly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completely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wildly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bravely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gently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foolishly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proudly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horribly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nervously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happily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>
            <a:off x="7271792" y="3501008"/>
            <a:ext cx="1619672" cy="2175064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t">
              <a:buNone/>
            </a:pPr>
            <a:r>
              <a:rPr lang="en-GB" sz="1400" b="1" dirty="0"/>
              <a:t>Autumn Week 11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sadly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completely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wildly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bravely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gently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foolishly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proudly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horribly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nervously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happily</a:t>
            </a:r>
          </a:p>
          <a:p>
            <a:pPr fontAlgn="t">
              <a:buFont typeface="+mj-lt"/>
              <a:buAutoNum type="arabicPeriod"/>
            </a:pPr>
            <a:endParaRPr lang="en-GB" sz="1400" dirty="0"/>
          </a:p>
        </p:txBody>
      </p:sp>
      <p:sp>
        <p:nvSpPr>
          <p:cNvPr id="20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>
            <a:off x="5400600" y="116632"/>
            <a:ext cx="1791816" cy="321297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t">
              <a:buNone/>
            </a:pPr>
            <a:r>
              <a:rPr lang="en-GB" sz="1400" b="1" dirty="0"/>
              <a:t>Autumn Week 11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sadly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completely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wildly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bravely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gently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foolishly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proudly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horribly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nervously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happily</a:t>
            </a:r>
          </a:p>
        </p:txBody>
      </p:sp>
      <p:sp>
        <p:nvSpPr>
          <p:cNvPr id="21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>
            <a:off x="5544616" y="3502754"/>
            <a:ext cx="1719808" cy="321297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t">
              <a:buNone/>
            </a:pPr>
            <a:r>
              <a:rPr lang="en-GB" sz="1400" b="1" dirty="0"/>
              <a:t>Autumn Week 11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sadly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completely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wildly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bravely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gently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foolishly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proudly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horribly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nervously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happily</a:t>
            </a:r>
          </a:p>
        </p:txBody>
      </p:sp>
    </p:spTree>
    <p:extLst>
      <p:ext uri="{BB962C8B-B14F-4D97-AF65-F5344CB8AC3E}">
        <p14:creationId xmlns:p14="http://schemas.microsoft.com/office/powerpoint/2010/main" val="23823615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 rot="16200000">
            <a:off x="1609719" y="-773007"/>
            <a:ext cx="5628962" cy="88484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t">
              <a:buNone/>
            </a:pPr>
            <a:r>
              <a:rPr lang="en-GB" sz="4400" dirty="0"/>
              <a:t>Autumn Week 11</a:t>
            </a:r>
          </a:p>
          <a:p>
            <a:pPr fontAlgn="t">
              <a:buFont typeface="+mj-lt"/>
              <a:buAutoNum type="arabicPeriod"/>
            </a:pPr>
            <a:r>
              <a:rPr lang="en-GB" sz="4400" dirty="0"/>
              <a:t>sadly</a:t>
            </a:r>
          </a:p>
          <a:p>
            <a:pPr fontAlgn="t">
              <a:buFont typeface="+mj-lt"/>
              <a:buAutoNum type="arabicPeriod"/>
            </a:pPr>
            <a:r>
              <a:rPr lang="en-GB" sz="4400" dirty="0"/>
              <a:t>completely</a:t>
            </a:r>
          </a:p>
          <a:p>
            <a:pPr fontAlgn="t">
              <a:buFont typeface="+mj-lt"/>
              <a:buAutoNum type="arabicPeriod"/>
            </a:pPr>
            <a:r>
              <a:rPr lang="en-GB" sz="4400" dirty="0"/>
              <a:t>wildly</a:t>
            </a:r>
          </a:p>
          <a:p>
            <a:pPr fontAlgn="t">
              <a:buFont typeface="+mj-lt"/>
              <a:buAutoNum type="arabicPeriod"/>
            </a:pPr>
            <a:r>
              <a:rPr lang="en-GB" sz="4400" dirty="0"/>
              <a:t>bravely</a:t>
            </a:r>
          </a:p>
          <a:p>
            <a:pPr fontAlgn="t">
              <a:buFont typeface="+mj-lt"/>
              <a:buAutoNum type="arabicPeriod"/>
            </a:pPr>
            <a:r>
              <a:rPr lang="en-GB" sz="4400" dirty="0"/>
              <a:t>gently</a:t>
            </a:r>
          </a:p>
          <a:p>
            <a:pPr fontAlgn="t">
              <a:buFont typeface="+mj-lt"/>
              <a:buAutoNum type="arabicPeriod"/>
            </a:pPr>
            <a:r>
              <a:rPr lang="en-GB" sz="4400" dirty="0" err="1"/>
              <a:t>foolishy</a:t>
            </a:r>
            <a:endParaRPr lang="en-GB" sz="4400" dirty="0"/>
          </a:p>
          <a:p>
            <a:pPr fontAlgn="t">
              <a:buFont typeface="+mj-lt"/>
              <a:buAutoNum type="arabicPeriod"/>
            </a:pPr>
            <a:r>
              <a:rPr lang="en-GB" sz="4400" dirty="0"/>
              <a:t>proudly</a:t>
            </a:r>
          </a:p>
          <a:p>
            <a:pPr fontAlgn="t">
              <a:buFont typeface="+mj-lt"/>
              <a:buAutoNum type="arabicPeriod"/>
            </a:pPr>
            <a:r>
              <a:rPr lang="en-GB" sz="4400" dirty="0"/>
              <a:t>horribly</a:t>
            </a:r>
          </a:p>
          <a:p>
            <a:pPr fontAlgn="t">
              <a:buFont typeface="+mj-lt"/>
              <a:buAutoNum type="arabicPeriod"/>
            </a:pPr>
            <a:r>
              <a:rPr lang="en-GB" sz="4400" dirty="0"/>
              <a:t>nervously</a:t>
            </a:r>
          </a:p>
          <a:p>
            <a:pPr fontAlgn="t">
              <a:buFont typeface="+mj-lt"/>
              <a:buAutoNum type="arabicPeriod"/>
            </a:pPr>
            <a:r>
              <a:rPr lang="en-GB" sz="4400" dirty="0"/>
              <a:t>happily</a:t>
            </a:r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3154697" y="453816"/>
            <a:ext cx="2697463" cy="2023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122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>
            <a:off x="152400" y="150054"/>
            <a:ext cx="1755304" cy="6519305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t">
              <a:buNone/>
            </a:pPr>
            <a:r>
              <a:rPr lang="en-GB" sz="1400" b="1" dirty="0"/>
              <a:t>Autumn Week 12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chef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chalet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machine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brochure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parachute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chute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chaperone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chandelier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crochet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quiche</a:t>
            </a:r>
          </a:p>
          <a:p>
            <a:pPr marL="0" indent="0" fontAlgn="t">
              <a:buNone/>
            </a:pPr>
            <a:endParaRPr lang="en-GB" sz="1400" dirty="0"/>
          </a:p>
          <a:p>
            <a:pPr marL="0" indent="0" fontAlgn="t">
              <a:buNone/>
            </a:pPr>
            <a:r>
              <a:rPr lang="en-GB" sz="1400" b="1" dirty="0"/>
              <a:t>Autumn Week 12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chef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chalet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machine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brochure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parachute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chute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chaperone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chandelier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crochet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quiche</a:t>
            </a:r>
          </a:p>
          <a:p>
            <a:pPr marL="0" indent="0" fontAlgn="t">
              <a:buNone/>
            </a:pPr>
            <a:endParaRPr lang="en-GB" sz="1400" dirty="0"/>
          </a:p>
          <a:p>
            <a:pPr marL="0" indent="0" fontAlgn="t">
              <a:buNone/>
            </a:pPr>
            <a:endParaRPr lang="en-GB" sz="1400" dirty="0"/>
          </a:p>
          <a:p>
            <a:endParaRPr lang="en-GB" dirty="0"/>
          </a:p>
        </p:txBody>
      </p:sp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>
            <a:off x="1808584" y="150054"/>
            <a:ext cx="1755304" cy="6519305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t">
              <a:buNone/>
            </a:pPr>
            <a:r>
              <a:rPr lang="en-GB" sz="1400" b="1" dirty="0"/>
              <a:t>Autumn Week 12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chef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chalet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machine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brochure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parachute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chute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chaperone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chandelier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crochet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quiche</a:t>
            </a:r>
          </a:p>
          <a:p>
            <a:pPr marL="0" indent="0" fontAlgn="t">
              <a:buNone/>
            </a:pPr>
            <a:endParaRPr lang="en-GB" sz="1400" dirty="0"/>
          </a:p>
          <a:p>
            <a:pPr marL="0" indent="0" fontAlgn="t">
              <a:buNone/>
            </a:pPr>
            <a:r>
              <a:rPr lang="en-GB" sz="1400" b="1" dirty="0"/>
              <a:t>Autumn Week 12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chef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chalet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machine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brochure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parachute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chute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chaperone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chandelier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crochet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quiche</a:t>
            </a:r>
          </a:p>
          <a:p>
            <a:pPr marL="0" indent="0" fontAlgn="t">
              <a:buNone/>
            </a:pPr>
            <a:endParaRPr lang="en-GB" sz="1400" dirty="0"/>
          </a:p>
          <a:p>
            <a:pPr marL="0" indent="0" fontAlgn="t">
              <a:buNone/>
            </a:pPr>
            <a:endParaRPr lang="en-GB" sz="1400" dirty="0"/>
          </a:p>
          <a:p>
            <a:endParaRPr lang="en-GB" dirty="0"/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>
            <a:off x="3635896" y="150053"/>
            <a:ext cx="1755304" cy="6519305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t">
              <a:buNone/>
            </a:pPr>
            <a:r>
              <a:rPr lang="en-GB" sz="1400" b="1" dirty="0"/>
              <a:t>Autumn Week 12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chef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chalet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machine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brochure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parachute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chute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chaperone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chandelier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crochet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quiche</a:t>
            </a:r>
          </a:p>
          <a:p>
            <a:pPr marL="0" indent="0" fontAlgn="t">
              <a:buNone/>
            </a:pPr>
            <a:endParaRPr lang="en-GB" sz="1400" dirty="0"/>
          </a:p>
          <a:p>
            <a:pPr marL="0" indent="0" fontAlgn="t">
              <a:buNone/>
            </a:pPr>
            <a:r>
              <a:rPr lang="en-GB" sz="1400" b="1" dirty="0"/>
              <a:t>Autumn Week 12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chef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chalet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machine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brochure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parachute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chute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chaperone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chandelier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crochet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quiche</a:t>
            </a:r>
          </a:p>
          <a:p>
            <a:pPr marL="0" indent="0" fontAlgn="t">
              <a:buNone/>
            </a:pPr>
            <a:endParaRPr lang="en-GB" sz="1400" dirty="0"/>
          </a:p>
          <a:p>
            <a:pPr marL="0" indent="0" fontAlgn="t">
              <a:buNone/>
            </a:pPr>
            <a:endParaRPr lang="en-GB" sz="1400" dirty="0"/>
          </a:p>
          <a:p>
            <a:endParaRPr lang="en-GB" dirty="0"/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>
            <a:off x="5264968" y="150052"/>
            <a:ext cx="1755304" cy="6519305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t">
              <a:buNone/>
            </a:pPr>
            <a:r>
              <a:rPr lang="en-GB" sz="1400" b="1" dirty="0"/>
              <a:t>Autumn Week 12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chef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chalet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machine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brochure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parachute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chute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chaperone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chandelier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crochet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quiche</a:t>
            </a:r>
          </a:p>
          <a:p>
            <a:pPr marL="0" indent="0" fontAlgn="t">
              <a:buNone/>
            </a:pPr>
            <a:endParaRPr lang="en-GB" sz="1400" dirty="0"/>
          </a:p>
          <a:p>
            <a:pPr marL="0" indent="0" fontAlgn="t">
              <a:buNone/>
            </a:pPr>
            <a:r>
              <a:rPr lang="en-GB" sz="1400" b="1" dirty="0"/>
              <a:t>Autumn Week 12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chef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chalet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machine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brochure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parachute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chute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chaperone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chandelier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crochet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quiche</a:t>
            </a:r>
          </a:p>
          <a:p>
            <a:pPr marL="0" indent="0" fontAlgn="t">
              <a:buNone/>
            </a:pPr>
            <a:endParaRPr lang="en-GB" sz="1400" dirty="0"/>
          </a:p>
          <a:p>
            <a:pPr marL="0" indent="0" fontAlgn="t">
              <a:buNone/>
            </a:pPr>
            <a:endParaRPr lang="en-GB" sz="1400" dirty="0"/>
          </a:p>
          <a:p>
            <a:endParaRPr lang="en-GB" dirty="0"/>
          </a:p>
        </p:txBody>
      </p:sp>
      <p:sp>
        <p:nvSpPr>
          <p:cNvPr id="17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>
            <a:off x="7164288" y="150050"/>
            <a:ext cx="1755304" cy="6519305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t">
              <a:buNone/>
            </a:pPr>
            <a:r>
              <a:rPr lang="en-GB" sz="1400" b="1" dirty="0"/>
              <a:t>Autumn Week 12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chef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chalet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machine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brochure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parachute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chute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chaperone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chandelier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crochet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quiche</a:t>
            </a:r>
          </a:p>
          <a:p>
            <a:pPr marL="0" indent="0" fontAlgn="t">
              <a:buNone/>
            </a:pPr>
            <a:endParaRPr lang="en-GB" sz="1400" dirty="0"/>
          </a:p>
          <a:p>
            <a:pPr marL="0" indent="0" fontAlgn="t">
              <a:buNone/>
            </a:pPr>
            <a:r>
              <a:rPr lang="en-GB" sz="1400" b="1" dirty="0"/>
              <a:t>Autumn Week 12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chef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chalet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machine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brochure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parachute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chute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chaperone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chandelier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crochet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quiche</a:t>
            </a:r>
          </a:p>
          <a:p>
            <a:pPr marL="0" indent="0" fontAlgn="t">
              <a:buNone/>
            </a:pPr>
            <a:endParaRPr lang="en-GB" sz="1400" dirty="0"/>
          </a:p>
          <a:p>
            <a:pPr marL="0" indent="0" fontAlgn="t">
              <a:buNone/>
            </a:pPr>
            <a:endParaRPr lang="en-GB" sz="14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335346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3223267" y="813855"/>
            <a:ext cx="2697463" cy="202309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 rot="16200000">
            <a:off x="1398942" y="-730550"/>
            <a:ext cx="6346115" cy="82176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GB" sz="4400" dirty="0"/>
              <a:t>Autumn Week 12</a:t>
            </a:r>
          </a:p>
          <a:p>
            <a:pPr fontAlgn="t"/>
            <a:endParaRPr lang="en-GB" sz="4400" dirty="0"/>
          </a:p>
          <a:p>
            <a:pPr fontAlgn="t">
              <a:buFont typeface="+mj-lt"/>
              <a:buAutoNum type="arabicPeriod"/>
            </a:pPr>
            <a:r>
              <a:rPr lang="en-GB" sz="4400" dirty="0"/>
              <a:t>chef</a:t>
            </a:r>
          </a:p>
          <a:p>
            <a:pPr fontAlgn="t">
              <a:buFont typeface="+mj-lt"/>
              <a:buAutoNum type="arabicPeriod"/>
            </a:pPr>
            <a:r>
              <a:rPr lang="en-GB" sz="4400" dirty="0"/>
              <a:t>chalet</a:t>
            </a:r>
          </a:p>
          <a:p>
            <a:pPr fontAlgn="t">
              <a:buFont typeface="+mj-lt"/>
              <a:buAutoNum type="arabicPeriod"/>
            </a:pPr>
            <a:r>
              <a:rPr lang="en-GB" sz="4400" dirty="0"/>
              <a:t>machine</a:t>
            </a:r>
          </a:p>
          <a:p>
            <a:pPr fontAlgn="t">
              <a:buFont typeface="+mj-lt"/>
              <a:buAutoNum type="arabicPeriod"/>
            </a:pPr>
            <a:r>
              <a:rPr lang="en-GB" sz="4400" dirty="0"/>
              <a:t>brochure</a:t>
            </a:r>
          </a:p>
          <a:p>
            <a:pPr fontAlgn="t">
              <a:buFont typeface="+mj-lt"/>
              <a:buAutoNum type="arabicPeriod"/>
            </a:pPr>
            <a:r>
              <a:rPr lang="en-GB" sz="4400" dirty="0"/>
              <a:t>parachute</a:t>
            </a:r>
          </a:p>
          <a:p>
            <a:pPr fontAlgn="t">
              <a:buFont typeface="+mj-lt"/>
              <a:buAutoNum type="arabicPeriod"/>
            </a:pPr>
            <a:r>
              <a:rPr lang="en-GB" sz="4400" dirty="0"/>
              <a:t>chute</a:t>
            </a:r>
          </a:p>
          <a:p>
            <a:pPr fontAlgn="t">
              <a:buFont typeface="+mj-lt"/>
              <a:buAutoNum type="arabicPeriod"/>
            </a:pPr>
            <a:r>
              <a:rPr lang="en-GB" sz="4400" dirty="0"/>
              <a:t>chaperone</a:t>
            </a:r>
          </a:p>
          <a:p>
            <a:pPr fontAlgn="t">
              <a:buFont typeface="+mj-lt"/>
              <a:buAutoNum type="arabicPeriod"/>
            </a:pPr>
            <a:r>
              <a:rPr lang="en-GB" sz="4400" dirty="0"/>
              <a:t>chandelier</a:t>
            </a:r>
          </a:p>
          <a:p>
            <a:pPr fontAlgn="t">
              <a:buFont typeface="+mj-lt"/>
              <a:buAutoNum type="arabicPeriod"/>
            </a:pPr>
            <a:r>
              <a:rPr lang="en-GB" sz="4400" dirty="0"/>
              <a:t>crochet</a:t>
            </a:r>
          </a:p>
          <a:p>
            <a:pPr fontAlgn="t">
              <a:buFont typeface="+mj-lt"/>
              <a:buAutoNum type="arabicPeriod"/>
            </a:pPr>
            <a:r>
              <a:rPr lang="en-GB" sz="4400" dirty="0"/>
              <a:t>quiche</a:t>
            </a:r>
          </a:p>
        </p:txBody>
      </p:sp>
    </p:spTree>
    <p:extLst>
      <p:ext uri="{BB962C8B-B14F-4D97-AF65-F5344CB8AC3E}">
        <p14:creationId xmlns:p14="http://schemas.microsoft.com/office/powerpoint/2010/main" val="38719043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>
            <a:off x="35496" y="44624"/>
            <a:ext cx="1979712" cy="681337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t">
              <a:buNone/>
            </a:pPr>
            <a:r>
              <a:rPr lang="en-GB" sz="1400" b="1" dirty="0"/>
              <a:t>Autumn Week 13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complete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continue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experiment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famous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favourite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February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naughty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material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knowledge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remember</a:t>
            </a:r>
          </a:p>
          <a:p>
            <a:pPr fontAlgn="t">
              <a:buFont typeface="+mj-lt"/>
              <a:buAutoNum type="arabicPeriod"/>
            </a:pPr>
            <a:endParaRPr lang="en-GB" sz="1400" dirty="0"/>
          </a:p>
          <a:p>
            <a:pPr fontAlgn="t">
              <a:buFont typeface="+mj-lt"/>
              <a:buAutoNum type="arabicPeriod"/>
            </a:pPr>
            <a:endParaRPr lang="en-GB" sz="1400" dirty="0"/>
          </a:p>
          <a:p>
            <a:pPr marL="0" indent="0" algn="ctr" fontAlgn="t">
              <a:buNone/>
            </a:pPr>
            <a:r>
              <a:rPr lang="en-GB" sz="1400" b="1" dirty="0"/>
              <a:t>Autumn Week 13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complete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continue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experiment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famous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favourite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February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naughty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material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knowledge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remember</a:t>
            </a:r>
          </a:p>
          <a:p>
            <a:pPr fontAlgn="t">
              <a:buFont typeface="+mj-lt"/>
              <a:buAutoNum type="arabicPeriod"/>
            </a:pPr>
            <a:endParaRPr lang="en-GB" sz="1400" dirty="0"/>
          </a:p>
          <a:p>
            <a:endParaRPr lang="en-GB" sz="1400" dirty="0"/>
          </a:p>
          <a:p>
            <a:pPr marL="0" indent="0" fontAlgn="t">
              <a:buNone/>
            </a:pPr>
            <a:endParaRPr lang="en-GB" sz="1400" dirty="0"/>
          </a:p>
          <a:p>
            <a:endParaRPr lang="en-GB" dirty="0"/>
          </a:p>
        </p:txBody>
      </p:sp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>
            <a:off x="1907704" y="44624"/>
            <a:ext cx="1979712" cy="681337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t">
              <a:buNone/>
            </a:pPr>
            <a:r>
              <a:rPr lang="en-GB" sz="1400" b="1" dirty="0"/>
              <a:t>Autumn Week 13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complete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continue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experiment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famous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favourite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February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naughty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material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knowledge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remember</a:t>
            </a:r>
          </a:p>
          <a:p>
            <a:pPr fontAlgn="t">
              <a:buFont typeface="+mj-lt"/>
              <a:buAutoNum type="arabicPeriod"/>
            </a:pPr>
            <a:endParaRPr lang="en-GB" sz="1400" dirty="0"/>
          </a:p>
          <a:p>
            <a:pPr fontAlgn="t">
              <a:buFont typeface="+mj-lt"/>
              <a:buAutoNum type="arabicPeriod"/>
            </a:pPr>
            <a:endParaRPr lang="en-GB" sz="1400" dirty="0"/>
          </a:p>
          <a:p>
            <a:pPr marL="0" indent="0" algn="ctr" fontAlgn="t">
              <a:buNone/>
            </a:pPr>
            <a:r>
              <a:rPr lang="en-GB" sz="1400" b="1" dirty="0"/>
              <a:t>Autumn Week 13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complete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continue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experiment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famous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favourite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February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naughty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material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knowledge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remember</a:t>
            </a:r>
          </a:p>
          <a:p>
            <a:pPr fontAlgn="t">
              <a:buFont typeface="+mj-lt"/>
              <a:buAutoNum type="arabicPeriod"/>
            </a:pPr>
            <a:endParaRPr lang="en-GB" sz="1400" dirty="0"/>
          </a:p>
          <a:p>
            <a:endParaRPr lang="en-GB" sz="1400" dirty="0"/>
          </a:p>
          <a:p>
            <a:pPr marL="0" indent="0" fontAlgn="t">
              <a:buNone/>
            </a:pPr>
            <a:endParaRPr lang="en-GB" sz="1400" dirty="0"/>
          </a:p>
          <a:p>
            <a:endParaRPr lang="en-GB" dirty="0"/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>
            <a:off x="3635896" y="36696"/>
            <a:ext cx="1979712" cy="681337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t">
              <a:buNone/>
            </a:pPr>
            <a:r>
              <a:rPr lang="en-GB" sz="1400" b="1" dirty="0"/>
              <a:t>Autumn Week 13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complete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continue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experiment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famous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favourite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February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naughty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material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knowledge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remember</a:t>
            </a:r>
          </a:p>
          <a:p>
            <a:pPr fontAlgn="t">
              <a:buFont typeface="+mj-lt"/>
              <a:buAutoNum type="arabicPeriod"/>
            </a:pPr>
            <a:endParaRPr lang="en-GB" sz="1400" dirty="0"/>
          </a:p>
          <a:p>
            <a:pPr fontAlgn="t">
              <a:buFont typeface="+mj-lt"/>
              <a:buAutoNum type="arabicPeriod"/>
            </a:pPr>
            <a:endParaRPr lang="en-GB" sz="1400" dirty="0"/>
          </a:p>
          <a:p>
            <a:pPr marL="0" indent="0" algn="ctr" fontAlgn="t">
              <a:buNone/>
            </a:pPr>
            <a:r>
              <a:rPr lang="en-GB" sz="1400" b="1" dirty="0"/>
              <a:t>Autumn Week 13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complete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continue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experiment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famous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favourite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February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naughty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material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knowledge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remember</a:t>
            </a:r>
          </a:p>
          <a:p>
            <a:pPr marL="0" indent="0" fontAlgn="t">
              <a:buNone/>
            </a:pPr>
            <a:endParaRPr lang="en-GB" sz="1400" dirty="0"/>
          </a:p>
          <a:p>
            <a:endParaRPr lang="en-GB" sz="1400" dirty="0"/>
          </a:p>
          <a:p>
            <a:pPr marL="0" indent="0" fontAlgn="t">
              <a:buNone/>
            </a:pPr>
            <a:endParaRPr lang="en-GB" sz="1400" dirty="0"/>
          </a:p>
          <a:p>
            <a:endParaRPr lang="en-GB" dirty="0"/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>
            <a:off x="5436096" y="0"/>
            <a:ext cx="1979712" cy="681337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t">
              <a:buNone/>
            </a:pPr>
            <a:r>
              <a:rPr lang="en-GB" sz="1400" b="1" dirty="0"/>
              <a:t>Autumn Week 13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complete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continue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experiment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famous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favourite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February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naughty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material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knowledge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remember</a:t>
            </a:r>
          </a:p>
          <a:p>
            <a:pPr fontAlgn="t">
              <a:buFont typeface="+mj-lt"/>
              <a:buAutoNum type="arabicPeriod"/>
            </a:pPr>
            <a:endParaRPr lang="en-GB" sz="1400" dirty="0"/>
          </a:p>
          <a:p>
            <a:pPr fontAlgn="t">
              <a:buFont typeface="+mj-lt"/>
              <a:buAutoNum type="arabicPeriod"/>
            </a:pPr>
            <a:endParaRPr lang="en-GB" sz="1400" dirty="0"/>
          </a:p>
          <a:p>
            <a:pPr marL="0" indent="0" algn="ctr" fontAlgn="t">
              <a:buNone/>
            </a:pPr>
            <a:r>
              <a:rPr lang="en-GB" sz="1400" b="1" dirty="0"/>
              <a:t>Autumn Week 13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complete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continue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experiment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famous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favourite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February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naughty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material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knowledge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remember</a:t>
            </a:r>
          </a:p>
          <a:p>
            <a:pPr marL="0" indent="0" fontAlgn="t">
              <a:buNone/>
            </a:pPr>
            <a:endParaRPr lang="en-GB" sz="1400" dirty="0"/>
          </a:p>
          <a:p>
            <a:endParaRPr lang="en-GB" sz="1400" dirty="0"/>
          </a:p>
          <a:p>
            <a:pPr marL="0" indent="0" fontAlgn="t">
              <a:buNone/>
            </a:pPr>
            <a:endParaRPr lang="en-GB" sz="1400" dirty="0"/>
          </a:p>
          <a:p>
            <a:endParaRPr lang="en-GB" dirty="0"/>
          </a:p>
        </p:txBody>
      </p:sp>
      <p:sp>
        <p:nvSpPr>
          <p:cNvPr id="17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 txBox="1">
            <a:spLocks/>
          </p:cNvSpPr>
          <p:nvPr/>
        </p:nvSpPr>
        <p:spPr>
          <a:xfrm>
            <a:off x="7200800" y="-2673"/>
            <a:ext cx="1979712" cy="681337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t">
              <a:buNone/>
            </a:pPr>
            <a:r>
              <a:rPr lang="en-GB" sz="1400" b="1" dirty="0"/>
              <a:t>Autumn Week 13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complete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continue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experiment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famous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favourite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February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naughty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material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knowledge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remember</a:t>
            </a:r>
          </a:p>
          <a:p>
            <a:pPr fontAlgn="t">
              <a:buFont typeface="+mj-lt"/>
              <a:buAutoNum type="arabicPeriod"/>
            </a:pPr>
            <a:endParaRPr lang="en-GB" sz="1400" dirty="0"/>
          </a:p>
          <a:p>
            <a:pPr fontAlgn="t">
              <a:buFont typeface="+mj-lt"/>
              <a:buAutoNum type="arabicPeriod"/>
            </a:pPr>
            <a:endParaRPr lang="en-GB" sz="1400" dirty="0"/>
          </a:p>
          <a:p>
            <a:pPr marL="0" indent="0" algn="ctr" fontAlgn="t">
              <a:buNone/>
            </a:pPr>
            <a:r>
              <a:rPr lang="en-GB" sz="1400" b="1" dirty="0"/>
              <a:t>Autumn Week 13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complete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continue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experiment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famous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favourite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February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naughty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material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knowledge</a:t>
            </a:r>
          </a:p>
          <a:p>
            <a:pPr fontAlgn="t">
              <a:buFont typeface="+mj-lt"/>
              <a:buAutoNum type="arabicPeriod"/>
            </a:pPr>
            <a:r>
              <a:rPr lang="en-GB" sz="1400" dirty="0"/>
              <a:t>remember</a:t>
            </a:r>
          </a:p>
          <a:p>
            <a:pPr marL="0" indent="0" fontAlgn="t">
              <a:buNone/>
            </a:pPr>
            <a:endParaRPr lang="en-GB" sz="1400" dirty="0"/>
          </a:p>
          <a:p>
            <a:endParaRPr lang="en-GB" sz="1400" dirty="0"/>
          </a:p>
          <a:p>
            <a:pPr marL="0" indent="0" fontAlgn="t">
              <a:buNone/>
            </a:pPr>
            <a:endParaRPr lang="en-GB" sz="14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68885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532</TotalTime>
  <Words>1022</Words>
  <Application>Microsoft Office PowerPoint</Application>
  <PresentationFormat>On-screen Show (4:3)</PresentationFormat>
  <Paragraphs>917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lboulton</dc:creator>
  <cp:lastModifiedBy>J Silcock</cp:lastModifiedBy>
  <cp:revision>24</cp:revision>
  <cp:lastPrinted>2021-11-08T07:55:39Z</cp:lastPrinted>
  <dcterms:created xsi:type="dcterms:W3CDTF">2019-09-06T12:10:20Z</dcterms:created>
  <dcterms:modified xsi:type="dcterms:W3CDTF">2021-11-08T08:02:51Z</dcterms:modified>
</cp:coreProperties>
</file>