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76" r:id="rId2"/>
    <p:sldId id="275" r:id="rId3"/>
    <p:sldId id="277" r:id="rId4"/>
    <p:sldId id="278" r:id="rId5"/>
    <p:sldId id="279" r:id="rId6"/>
    <p:sldId id="280" r:id="rId7"/>
    <p:sldId id="281" r:id="rId8"/>
    <p:sldId id="282" r:id="rId9"/>
    <p:sldId id="283" r:id="rId10"/>
    <p:sldId id="284" r:id="rId11"/>
    <p:sldId id="285" r:id="rId12"/>
    <p:sldId id="286" r:id="rId13"/>
  </p:sldIdLst>
  <p:sldSz cx="9144000" cy="6858000" type="screen4x3"/>
  <p:notesSz cx="6799263" cy="99298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3382" autoAdjust="0"/>
  </p:normalViewPr>
  <p:slideViewPr>
    <p:cSldViewPr>
      <p:cViewPr varScale="1">
        <p:scale>
          <a:sx n="68" d="100"/>
          <a:sy n="68" d="100"/>
        </p:scale>
        <p:origin x="1446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1275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211E49-897F-4C62-9621-079AB0FB2D00}" type="datetimeFigureOut">
              <a:rPr lang="en-GB" smtClean="0"/>
              <a:t>08/04/2021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4113" cy="3724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16463"/>
            <a:ext cx="5440363" cy="446881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31338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1275" y="9431338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2E25A02-A68F-4BBB-8741-2968B9B9D6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861231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List 20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E25A02-A68F-4BBB-8741-2968B9B9D675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9509668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List 20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E25A02-A68F-4BBB-8741-2968B9B9D675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8845609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List 20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E25A02-A68F-4BBB-8741-2968B9B9D675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1773026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List 20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E25A02-A68F-4BBB-8741-2968B9B9D675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6379227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List 20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E25A02-A68F-4BBB-8741-2968B9B9D675}" type="slidenum">
              <a:rPr lang="en-GB" smtClean="0"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594164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List 20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E25A02-A68F-4BBB-8741-2968B9B9D675}" type="slidenum">
              <a:rPr lang="en-GB" smtClean="0"/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04171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3EC41C-2EB9-4425-8C9D-29D3574DFB72}" type="datetimeFigureOut">
              <a:rPr lang="en-GB" smtClean="0"/>
              <a:t>08/04/2021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83592-ADB3-4F35-980E-1F9F216DEEA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418288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3EC41C-2EB9-4425-8C9D-29D3574DFB72}" type="datetimeFigureOut">
              <a:rPr lang="en-GB" smtClean="0"/>
              <a:t>08/04/2021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83592-ADB3-4F35-980E-1F9F216DEEA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830328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3EC41C-2EB9-4425-8C9D-29D3574DFB72}" type="datetimeFigureOut">
              <a:rPr lang="en-GB" smtClean="0"/>
              <a:t>08/04/2021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83592-ADB3-4F35-980E-1F9F216DEEA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115175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3EC41C-2EB9-4425-8C9D-29D3574DFB72}" type="datetimeFigureOut">
              <a:rPr lang="en-GB" smtClean="0"/>
              <a:t>08/04/2021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83592-ADB3-4F35-980E-1F9F216DEEA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53848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3EC41C-2EB9-4425-8C9D-29D3574DFB72}" type="datetimeFigureOut">
              <a:rPr lang="en-GB" smtClean="0"/>
              <a:t>08/04/2021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83592-ADB3-4F35-980E-1F9F216DEEA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01243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3EC41C-2EB9-4425-8C9D-29D3574DFB72}" type="datetimeFigureOut">
              <a:rPr lang="en-GB" smtClean="0"/>
              <a:t>08/04/2021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83592-ADB3-4F35-980E-1F9F216DEEA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192811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3EC41C-2EB9-4425-8C9D-29D3574DFB72}" type="datetimeFigureOut">
              <a:rPr lang="en-GB" smtClean="0"/>
              <a:t>08/04/2021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83592-ADB3-4F35-980E-1F9F216DEEA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969028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3EC41C-2EB9-4425-8C9D-29D3574DFB72}" type="datetimeFigureOut">
              <a:rPr lang="en-GB" smtClean="0"/>
              <a:t>08/04/2021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83592-ADB3-4F35-980E-1F9F216DEEA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085057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3EC41C-2EB9-4425-8C9D-29D3574DFB72}" type="datetimeFigureOut">
              <a:rPr lang="en-GB" smtClean="0"/>
              <a:t>08/04/2021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83592-ADB3-4F35-980E-1F9F216DEEA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625686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3EC41C-2EB9-4425-8C9D-29D3574DFB72}" type="datetimeFigureOut">
              <a:rPr lang="en-GB" smtClean="0"/>
              <a:t>08/04/2021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83592-ADB3-4F35-980E-1F9F216DEEA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57656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3EC41C-2EB9-4425-8C9D-29D3574DFB72}" type="datetimeFigureOut">
              <a:rPr lang="en-GB" smtClean="0"/>
              <a:t>08/04/2021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83592-ADB3-4F35-980E-1F9F216DEEA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667023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3EC41C-2EB9-4425-8C9D-29D3574DFB72}" type="datetimeFigureOut">
              <a:rPr lang="en-GB" smtClean="0"/>
              <a:t>08/04/2021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B83592-ADB3-4F35-980E-1F9F216DEEA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534041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93351777"/>
              </p:ext>
            </p:extLst>
          </p:nvPr>
        </p:nvGraphicFramePr>
        <p:xfrm>
          <a:off x="179512" y="95632"/>
          <a:ext cx="8712970" cy="623006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74259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4259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4259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4259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74259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456384">
                <a:tc>
                  <a:txBody>
                    <a:bodyPr/>
                    <a:lstStyle/>
                    <a:p>
                      <a:pPr marL="0" indent="0" fontAlgn="t">
                        <a:buNone/>
                      </a:pPr>
                      <a:r>
                        <a:rPr lang="en-GB" sz="1600" b="1" dirty="0"/>
                        <a:t>Summer Week 1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solar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solution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soluble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insoluble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dissolve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real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reality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realistic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unreal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realisation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6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Summer Week 1</a:t>
                      </a:r>
                    </a:p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arenR"/>
                        <a:tabLst/>
                        <a:defRPr/>
                      </a:pPr>
                      <a:r>
                        <a:rPr kumimoji="0" lang="en-GB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solar</a:t>
                      </a:r>
                    </a:p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arenR"/>
                        <a:tabLst/>
                        <a:defRPr/>
                      </a:pPr>
                      <a:r>
                        <a:rPr kumimoji="0" lang="en-GB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solution</a:t>
                      </a:r>
                    </a:p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arenR"/>
                        <a:tabLst/>
                        <a:defRPr/>
                      </a:pPr>
                      <a:r>
                        <a:rPr kumimoji="0" lang="en-GB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soluble</a:t>
                      </a:r>
                    </a:p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arenR"/>
                        <a:tabLst/>
                        <a:defRPr/>
                      </a:pPr>
                      <a:r>
                        <a:rPr kumimoji="0" lang="en-GB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insoluble</a:t>
                      </a:r>
                    </a:p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arenR"/>
                        <a:tabLst/>
                        <a:defRPr/>
                      </a:pPr>
                      <a:r>
                        <a:rPr kumimoji="0" lang="en-GB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dissolve</a:t>
                      </a:r>
                    </a:p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arenR"/>
                        <a:tabLst/>
                        <a:defRPr/>
                      </a:pPr>
                      <a:r>
                        <a:rPr kumimoji="0" lang="en-GB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real</a:t>
                      </a:r>
                    </a:p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arenR"/>
                        <a:tabLst/>
                        <a:defRPr/>
                      </a:pPr>
                      <a:r>
                        <a:rPr kumimoji="0" lang="en-GB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reality</a:t>
                      </a:r>
                    </a:p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arenR"/>
                        <a:tabLst/>
                        <a:defRPr/>
                      </a:pPr>
                      <a:r>
                        <a:rPr kumimoji="0" lang="en-GB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realistic</a:t>
                      </a:r>
                    </a:p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arenR"/>
                        <a:tabLst/>
                        <a:defRPr/>
                      </a:pPr>
                      <a:r>
                        <a:rPr kumimoji="0" lang="en-GB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unreal</a:t>
                      </a:r>
                    </a:p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arenR"/>
                        <a:tabLst/>
                        <a:defRPr/>
                      </a:pPr>
                      <a:r>
                        <a:rPr kumimoji="0" lang="en-GB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realisation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6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Summer Week 1</a:t>
                      </a:r>
                    </a:p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arenR"/>
                        <a:tabLst/>
                        <a:defRPr/>
                      </a:pPr>
                      <a:r>
                        <a:rPr kumimoji="0" lang="en-GB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solar</a:t>
                      </a:r>
                    </a:p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arenR"/>
                        <a:tabLst/>
                        <a:defRPr/>
                      </a:pPr>
                      <a:r>
                        <a:rPr kumimoji="0" lang="en-GB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solution</a:t>
                      </a:r>
                    </a:p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arenR"/>
                        <a:tabLst/>
                        <a:defRPr/>
                      </a:pPr>
                      <a:r>
                        <a:rPr kumimoji="0" lang="en-GB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soluble</a:t>
                      </a:r>
                    </a:p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arenR"/>
                        <a:tabLst/>
                        <a:defRPr/>
                      </a:pPr>
                      <a:r>
                        <a:rPr kumimoji="0" lang="en-GB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insoluble</a:t>
                      </a:r>
                    </a:p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arenR"/>
                        <a:tabLst/>
                        <a:defRPr/>
                      </a:pPr>
                      <a:r>
                        <a:rPr kumimoji="0" lang="en-GB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dissolve</a:t>
                      </a:r>
                    </a:p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arenR"/>
                        <a:tabLst/>
                        <a:defRPr/>
                      </a:pPr>
                      <a:r>
                        <a:rPr kumimoji="0" lang="en-GB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real</a:t>
                      </a:r>
                    </a:p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arenR"/>
                        <a:tabLst/>
                        <a:defRPr/>
                      </a:pPr>
                      <a:r>
                        <a:rPr kumimoji="0" lang="en-GB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reality</a:t>
                      </a:r>
                    </a:p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arenR"/>
                        <a:tabLst/>
                        <a:defRPr/>
                      </a:pPr>
                      <a:r>
                        <a:rPr kumimoji="0" lang="en-GB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realistic</a:t>
                      </a:r>
                    </a:p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arenR"/>
                        <a:tabLst/>
                        <a:defRPr/>
                      </a:pPr>
                      <a:r>
                        <a:rPr kumimoji="0" lang="en-GB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unreal</a:t>
                      </a:r>
                    </a:p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arenR"/>
                        <a:tabLst/>
                        <a:defRPr/>
                      </a:pPr>
                      <a:r>
                        <a:rPr kumimoji="0" lang="en-GB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realisation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6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Summer Week 1</a:t>
                      </a:r>
                    </a:p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arenR"/>
                        <a:tabLst/>
                        <a:defRPr/>
                      </a:pPr>
                      <a:r>
                        <a:rPr kumimoji="0" lang="en-GB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solar</a:t>
                      </a:r>
                    </a:p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arenR"/>
                        <a:tabLst/>
                        <a:defRPr/>
                      </a:pPr>
                      <a:r>
                        <a:rPr kumimoji="0" lang="en-GB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solution</a:t>
                      </a:r>
                    </a:p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arenR"/>
                        <a:tabLst/>
                        <a:defRPr/>
                      </a:pPr>
                      <a:r>
                        <a:rPr kumimoji="0" lang="en-GB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soluble</a:t>
                      </a:r>
                    </a:p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arenR"/>
                        <a:tabLst/>
                        <a:defRPr/>
                      </a:pPr>
                      <a:r>
                        <a:rPr kumimoji="0" lang="en-GB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insoluble</a:t>
                      </a:r>
                    </a:p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arenR"/>
                        <a:tabLst/>
                        <a:defRPr/>
                      </a:pPr>
                      <a:r>
                        <a:rPr kumimoji="0" lang="en-GB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dissolve</a:t>
                      </a:r>
                    </a:p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arenR"/>
                        <a:tabLst/>
                        <a:defRPr/>
                      </a:pPr>
                      <a:r>
                        <a:rPr kumimoji="0" lang="en-GB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real</a:t>
                      </a:r>
                    </a:p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arenR"/>
                        <a:tabLst/>
                        <a:defRPr/>
                      </a:pPr>
                      <a:r>
                        <a:rPr kumimoji="0" lang="en-GB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reality</a:t>
                      </a:r>
                    </a:p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arenR"/>
                        <a:tabLst/>
                        <a:defRPr/>
                      </a:pPr>
                      <a:r>
                        <a:rPr kumimoji="0" lang="en-GB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realistic</a:t>
                      </a:r>
                    </a:p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arenR"/>
                        <a:tabLst/>
                        <a:defRPr/>
                      </a:pPr>
                      <a:r>
                        <a:rPr kumimoji="0" lang="en-GB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unreal</a:t>
                      </a:r>
                    </a:p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arenR"/>
                        <a:tabLst/>
                        <a:defRPr/>
                      </a:pPr>
                      <a:r>
                        <a:rPr kumimoji="0" lang="en-GB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realisation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6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Summer Week 1</a:t>
                      </a:r>
                    </a:p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arenR"/>
                        <a:tabLst/>
                        <a:defRPr/>
                      </a:pPr>
                      <a:r>
                        <a:rPr kumimoji="0" lang="en-GB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solar</a:t>
                      </a:r>
                    </a:p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arenR"/>
                        <a:tabLst/>
                        <a:defRPr/>
                      </a:pPr>
                      <a:r>
                        <a:rPr kumimoji="0" lang="en-GB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solution</a:t>
                      </a:r>
                    </a:p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arenR"/>
                        <a:tabLst/>
                        <a:defRPr/>
                      </a:pPr>
                      <a:r>
                        <a:rPr kumimoji="0" lang="en-GB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soluble</a:t>
                      </a:r>
                    </a:p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arenR"/>
                        <a:tabLst/>
                        <a:defRPr/>
                      </a:pPr>
                      <a:r>
                        <a:rPr kumimoji="0" lang="en-GB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insoluble</a:t>
                      </a:r>
                    </a:p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arenR"/>
                        <a:tabLst/>
                        <a:defRPr/>
                      </a:pPr>
                      <a:r>
                        <a:rPr kumimoji="0" lang="en-GB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dissolve</a:t>
                      </a:r>
                    </a:p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arenR"/>
                        <a:tabLst/>
                        <a:defRPr/>
                      </a:pPr>
                      <a:r>
                        <a:rPr kumimoji="0" lang="en-GB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real</a:t>
                      </a:r>
                    </a:p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arenR"/>
                        <a:tabLst/>
                        <a:defRPr/>
                      </a:pPr>
                      <a:r>
                        <a:rPr kumimoji="0" lang="en-GB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reality</a:t>
                      </a:r>
                    </a:p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arenR"/>
                        <a:tabLst/>
                        <a:defRPr/>
                      </a:pPr>
                      <a:r>
                        <a:rPr kumimoji="0" lang="en-GB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realistic</a:t>
                      </a:r>
                    </a:p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arenR"/>
                        <a:tabLst/>
                        <a:defRPr/>
                      </a:pPr>
                      <a:r>
                        <a:rPr kumimoji="0" lang="en-GB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unreal</a:t>
                      </a:r>
                    </a:p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arenR"/>
                        <a:tabLst/>
                        <a:defRPr/>
                      </a:pPr>
                      <a:r>
                        <a:rPr kumimoji="0" lang="en-GB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realisation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6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Summer Week 1</a:t>
                      </a:r>
                    </a:p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arenR"/>
                        <a:tabLst/>
                        <a:defRPr/>
                      </a:pPr>
                      <a:r>
                        <a:rPr kumimoji="0" lang="en-GB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solar</a:t>
                      </a:r>
                    </a:p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arenR"/>
                        <a:tabLst/>
                        <a:defRPr/>
                      </a:pPr>
                      <a:r>
                        <a:rPr kumimoji="0" lang="en-GB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solution</a:t>
                      </a:r>
                    </a:p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arenR"/>
                        <a:tabLst/>
                        <a:defRPr/>
                      </a:pPr>
                      <a:r>
                        <a:rPr kumimoji="0" lang="en-GB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soluble</a:t>
                      </a:r>
                    </a:p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arenR"/>
                        <a:tabLst/>
                        <a:defRPr/>
                      </a:pPr>
                      <a:r>
                        <a:rPr kumimoji="0" lang="en-GB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insoluble</a:t>
                      </a:r>
                    </a:p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arenR"/>
                        <a:tabLst/>
                        <a:defRPr/>
                      </a:pPr>
                      <a:r>
                        <a:rPr kumimoji="0" lang="en-GB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dissolve</a:t>
                      </a:r>
                    </a:p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arenR"/>
                        <a:tabLst/>
                        <a:defRPr/>
                      </a:pPr>
                      <a:r>
                        <a:rPr kumimoji="0" lang="en-GB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real</a:t>
                      </a:r>
                    </a:p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arenR"/>
                        <a:tabLst/>
                        <a:defRPr/>
                      </a:pPr>
                      <a:r>
                        <a:rPr kumimoji="0" lang="en-GB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reality</a:t>
                      </a:r>
                    </a:p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arenR"/>
                        <a:tabLst/>
                        <a:defRPr/>
                      </a:pPr>
                      <a:r>
                        <a:rPr kumimoji="0" lang="en-GB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realistic</a:t>
                      </a:r>
                    </a:p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arenR"/>
                        <a:tabLst/>
                        <a:defRPr/>
                      </a:pPr>
                      <a:r>
                        <a:rPr kumimoji="0" lang="en-GB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unreal</a:t>
                      </a:r>
                    </a:p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arenR"/>
                        <a:tabLst/>
                        <a:defRPr/>
                      </a:pPr>
                      <a:r>
                        <a:rPr kumimoji="0" lang="en-GB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realisation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6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Summer Week 1</a:t>
                      </a:r>
                    </a:p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arenR"/>
                        <a:tabLst/>
                        <a:defRPr/>
                      </a:pPr>
                      <a:r>
                        <a:rPr kumimoji="0" lang="en-GB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solar</a:t>
                      </a:r>
                    </a:p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arenR"/>
                        <a:tabLst/>
                        <a:defRPr/>
                      </a:pPr>
                      <a:r>
                        <a:rPr kumimoji="0" lang="en-GB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solution</a:t>
                      </a:r>
                    </a:p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arenR"/>
                        <a:tabLst/>
                        <a:defRPr/>
                      </a:pPr>
                      <a:r>
                        <a:rPr kumimoji="0" lang="en-GB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soluble</a:t>
                      </a:r>
                    </a:p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arenR"/>
                        <a:tabLst/>
                        <a:defRPr/>
                      </a:pPr>
                      <a:r>
                        <a:rPr kumimoji="0" lang="en-GB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insoluble</a:t>
                      </a:r>
                    </a:p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arenR"/>
                        <a:tabLst/>
                        <a:defRPr/>
                      </a:pPr>
                      <a:r>
                        <a:rPr kumimoji="0" lang="en-GB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dissolve</a:t>
                      </a:r>
                    </a:p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arenR"/>
                        <a:tabLst/>
                        <a:defRPr/>
                      </a:pPr>
                      <a:r>
                        <a:rPr kumimoji="0" lang="en-GB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real</a:t>
                      </a:r>
                    </a:p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arenR"/>
                        <a:tabLst/>
                        <a:defRPr/>
                      </a:pPr>
                      <a:r>
                        <a:rPr kumimoji="0" lang="en-GB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reality</a:t>
                      </a:r>
                    </a:p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arenR"/>
                        <a:tabLst/>
                        <a:defRPr/>
                      </a:pPr>
                      <a:r>
                        <a:rPr kumimoji="0" lang="en-GB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realistic</a:t>
                      </a:r>
                    </a:p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arenR"/>
                        <a:tabLst/>
                        <a:defRPr/>
                      </a:pPr>
                      <a:r>
                        <a:rPr kumimoji="0" lang="en-GB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unreal</a:t>
                      </a:r>
                    </a:p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arenR"/>
                        <a:tabLst/>
                        <a:defRPr/>
                      </a:pPr>
                      <a:r>
                        <a:rPr kumimoji="0" lang="en-GB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realisation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6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Summer Week 1</a:t>
                      </a:r>
                    </a:p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arenR"/>
                        <a:tabLst/>
                        <a:defRPr/>
                      </a:pPr>
                      <a:r>
                        <a:rPr kumimoji="0" lang="en-GB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solar</a:t>
                      </a:r>
                    </a:p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arenR"/>
                        <a:tabLst/>
                        <a:defRPr/>
                      </a:pPr>
                      <a:r>
                        <a:rPr kumimoji="0" lang="en-GB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solution</a:t>
                      </a:r>
                    </a:p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arenR"/>
                        <a:tabLst/>
                        <a:defRPr/>
                      </a:pPr>
                      <a:r>
                        <a:rPr kumimoji="0" lang="en-GB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soluble</a:t>
                      </a:r>
                    </a:p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arenR"/>
                        <a:tabLst/>
                        <a:defRPr/>
                      </a:pPr>
                      <a:r>
                        <a:rPr kumimoji="0" lang="en-GB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insoluble</a:t>
                      </a:r>
                    </a:p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arenR"/>
                        <a:tabLst/>
                        <a:defRPr/>
                      </a:pPr>
                      <a:r>
                        <a:rPr kumimoji="0" lang="en-GB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dissolve</a:t>
                      </a:r>
                    </a:p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arenR"/>
                        <a:tabLst/>
                        <a:defRPr/>
                      </a:pPr>
                      <a:r>
                        <a:rPr kumimoji="0" lang="en-GB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real</a:t>
                      </a:r>
                    </a:p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arenR"/>
                        <a:tabLst/>
                        <a:defRPr/>
                      </a:pPr>
                      <a:r>
                        <a:rPr kumimoji="0" lang="en-GB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reality</a:t>
                      </a:r>
                    </a:p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arenR"/>
                        <a:tabLst/>
                        <a:defRPr/>
                      </a:pPr>
                      <a:r>
                        <a:rPr kumimoji="0" lang="en-GB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realistic</a:t>
                      </a:r>
                    </a:p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arenR"/>
                        <a:tabLst/>
                        <a:defRPr/>
                      </a:pPr>
                      <a:r>
                        <a:rPr kumimoji="0" lang="en-GB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unreal</a:t>
                      </a:r>
                    </a:p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arenR"/>
                        <a:tabLst/>
                        <a:defRPr/>
                      </a:pPr>
                      <a:r>
                        <a:rPr kumimoji="0" lang="en-GB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realisation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6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Summer Week 1</a:t>
                      </a:r>
                    </a:p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arenR"/>
                        <a:tabLst/>
                        <a:defRPr/>
                      </a:pPr>
                      <a:r>
                        <a:rPr kumimoji="0" lang="en-GB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solar</a:t>
                      </a:r>
                    </a:p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arenR"/>
                        <a:tabLst/>
                        <a:defRPr/>
                      </a:pPr>
                      <a:r>
                        <a:rPr kumimoji="0" lang="en-GB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solution</a:t>
                      </a:r>
                    </a:p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arenR"/>
                        <a:tabLst/>
                        <a:defRPr/>
                      </a:pPr>
                      <a:r>
                        <a:rPr kumimoji="0" lang="en-GB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soluble</a:t>
                      </a:r>
                    </a:p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arenR"/>
                        <a:tabLst/>
                        <a:defRPr/>
                      </a:pPr>
                      <a:r>
                        <a:rPr kumimoji="0" lang="en-GB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insoluble</a:t>
                      </a:r>
                    </a:p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arenR"/>
                        <a:tabLst/>
                        <a:defRPr/>
                      </a:pPr>
                      <a:r>
                        <a:rPr kumimoji="0" lang="en-GB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dissolve</a:t>
                      </a:r>
                    </a:p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arenR"/>
                        <a:tabLst/>
                        <a:defRPr/>
                      </a:pPr>
                      <a:r>
                        <a:rPr kumimoji="0" lang="en-GB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real</a:t>
                      </a:r>
                    </a:p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arenR"/>
                        <a:tabLst/>
                        <a:defRPr/>
                      </a:pPr>
                      <a:r>
                        <a:rPr kumimoji="0" lang="en-GB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reality</a:t>
                      </a:r>
                    </a:p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arenR"/>
                        <a:tabLst/>
                        <a:defRPr/>
                      </a:pPr>
                      <a:r>
                        <a:rPr kumimoji="0" lang="en-GB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realistic</a:t>
                      </a:r>
                    </a:p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arenR"/>
                        <a:tabLst/>
                        <a:defRPr/>
                      </a:pPr>
                      <a:r>
                        <a:rPr kumimoji="0" lang="en-GB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unreal</a:t>
                      </a:r>
                    </a:p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arenR"/>
                        <a:tabLst/>
                        <a:defRPr/>
                      </a:pPr>
                      <a:r>
                        <a:rPr kumimoji="0" lang="en-GB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realisation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6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Summer Week 1</a:t>
                      </a:r>
                    </a:p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arenR"/>
                        <a:tabLst/>
                        <a:defRPr/>
                      </a:pPr>
                      <a:r>
                        <a:rPr kumimoji="0" lang="en-GB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solar</a:t>
                      </a:r>
                    </a:p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arenR"/>
                        <a:tabLst/>
                        <a:defRPr/>
                      </a:pPr>
                      <a:r>
                        <a:rPr kumimoji="0" lang="en-GB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solution</a:t>
                      </a:r>
                    </a:p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arenR"/>
                        <a:tabLst/>
                        <a:defRPr/>
                      </a:pPr>
                      <a:r>
                        <a:rPr kumimoji="0" lang="en-GB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soluble</a:t>
                      </a:r>
                    </a:p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arenR"/>
                        <a:tabLst/>
                        <a:defRPr/>
                      </a:pPr>
                      <a:r>
                        <a:rPr kumimoji="0" lang="en-GB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insoluble</a:t>
                      </a:r>
                    </a:p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arenR"/>
                        <a:tabLst/>
                        <a:defRPr/>
                      </a:pPr>
                      <a:r>
                        <a:rPr kumimoji="0" lang="en-GB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dissolve</a:t>
                      </a:r>
                    </a:p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arenR"/>
                        <a:tabLst/>
                        <a:defRPr/>
                      </a:pPr>
                      <a:r>
                        <a:rPr kumimoji="0" lang="en-GB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real</a:t>
                      </a:r>
                    </a:p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arenR"/>
                        <a:tabLst/>
                        <a:defRPr/>
                      </a:pPr>
                      <a:r>
                        <a:rPr kumimoji="0" lang="en-GB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reality</a:t>
                      </a:r>
                    </a:p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arenR"/>
                        <a:tabLst/>
                        <a:defRPr/>
                      </a:pPr>
                      <a:r>
                        <a:rPr kumimoji="0" lang="en-GB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realistic</a:t>
                      </a:r>
                    </a:p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arenR"/>
                        <a:tabLst/>
                        <a:defRPr/>
                      </a:pPr>
                      <a:r>
                        <a:rPr kumimoji="0" lang="en-GB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unreal</a:t>
                      </a:r>
                    </a:p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arenR"/>
                        <a:tabLst/>
                        <a:defRPr/>
                      </a:pPr>
                      <a:r>
                        <a:rPr kumimoji="0" lang="en-GB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realisation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1483489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4">
            <a:extLst>
              <a:ext uri="{FF2B5EF4-FFF2-40B4-BE49-F238E27FC236}">
                <a16:creationId xmlns:a16="http://schemas.microsoft.com/office/drawing/2014/main" id="{34A36E15-7309-2E4B-8E87-7493AD89C132}"/>
              </a:ext>
            </a:extLst>
          </p:cNvPr>
          <p:cNvSpPr txBox="1">
            <a:spLocks/>
          </p:cNvSpPr>
          <p:nvPr/>
        </p:nvSpPr>
        <p:spPr>
          <a:xfrm rot="16200000">
            <a:off x="2427815" y="228504"/>
            <a:ext cx="3976529" cy="8617150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fontAlgn="t">
              <a:buNone/>
            </a:pPr>
            <a:r>
              <a:rPr lang="en-GB" sz="4000" b="1" dirty="0"/>
              <a:t>Summer Week 5 </a:t>
            </a:r>
          </a:p>
          <a:p>
            <a:pPr marL="0" indent="0" fontAlgn="t">
              <a:buNone/>
            </a:pPr>
            <a:endParaRPr lang="en-GB" sz="4000" b="1" dirty="0">
              <a:solidFill>
                <a:srgbClr val="00B050"/>
              </a:solidFill>
            </a:endParaRPr>
          </a:p>
          <a:p>
            <a:pPr fontAlgn="t">
              <a:buFont typeface="+mj-lt"/>
              <a:buAutoNum type="arabicParenR"/>
            </a:pPr>
            <a:r>
              <a:rPr lang="en-GB" sz="4000" b="1" dirty="0">
                <a:solidFill>
                  <a:srgbClr val="00B050"/>
                </a:solidFill>
              </a:rPr>
              <a:t>accident</a:t>
            </a:r>
          </a:p>
          <a:p>
            <a:pPr fontAlgn="t">
              <a:buFont typeface="+mj-lt"/>
              <a:buAutoNum type="arabicParenR"/>
            </a:pPr>
            <a:r>
              <a:rPr lang="en-GB" sz="4000" b="1" dirty="0">
                <a:solidFill>
                  <a:srgbClr val="00B050"/>
                </a:solidFill>
              </a:rPr>
              <a:t>actually</a:t>
            </a:r>
          </a:p>
          <a:p>
            <a:pPr fontAlgn="t">
              <a:buFont typeface="+mj-lt"/>
              <a:buAutoNum type="arabicParenR"/>
            </a:pPr>
            <a:r>
              <a:rPr lang="en-GB" sz="4000" b="1" dirty="0">
                <a:solidFill>
                  <a:srgbClr val="00B050"/>
                </a:solidFill>
              </a:rPr>
              <a:t>busy</a:t>
            </a:r>
          </a:p>
          <a:p>
            <a:pPr fontAlgn="t">
              <a:buFont typeface="+mj-lt"/>
              <a:buAutoNum type="arabicParenR"/>
            </a:pPr>
            <a:r>
              <a:rPr lang="en-GB" sz="4000" b="1" dirty="0">
                <a:solidFill>
                  <a:srgbClr val="00B050"/>
                </a:solidFill>
              </a:rPr>
              <a:t>eighth</a:t>
            </a:r>
          </a:p>
          <a:p>
            <a:pPr fontAlgn="t">
              <a:buFont typeface="+mj-lt"/>
              <a:buAutoNum type="arabicParenR"/>
            </a:pPr>
            <a:r>
              <a:rPr lang="en-GB" sz="4000" b="1" dirty="0">
                <a:solidFill>
                  <a:srgbClr val="00B050"/>
                </a:solidFill>
              </a:rPr>
              <a:t>forward</a:t>
            </a:r>
          </a:p>
          <a:p>
            <a:pPr fontAlgn="t">
              <a:buFont typeface="+mj-lt"/>
              <a:buAutoNum type="arabicParenR"/>
            </a:pPr>
            <a:r>
              <a:rPr lang="en-GB" sz="4000" b="1" dirty="0">
                <a:solidFill>
                  <a:srgbClr val="00B050"/>
                </a:solidFill>
              </a:rPr>
              <a:t>forwards</a:t>
            </a:r>
          </a:p>
          <a:p>
            <a:pPr fontAlgn="t">
              <a:buFont typeface="+mj-lt"/>
              <a:buAutoNum type="arabicParenR"/>
            </a:pPr>
            <a:r>
              <a:rPr lang="en-GB" sz="4000" b="1" dirty="0">
                <a:solidFill>
                  <a:srgbClr val="00B050"/>
                </a:solidFill>
              </a:rPr>
              <a:t>guide</a:t>
            </a:r>
          </a:p>
          <a:p>
            <a:pPr fontAlgn="t">
              <a:buFont typeface="+mj-lt"/>
              <a:buAutoNum type="arabicParenR"/>
            </a:pPr>
            <a:r>
              <a:rPr lang="en-GB" sz="4000" b="1" dirty="0">
                <a:solidFill>
                  <a:srgbClr val="00B050"/>
                </a:solidFill>
              </a:rPr>
              <a:t>possess</a:t>
            </a:r>
          </a:p>
          <a:p>
            <a:pPr fontAlgn="t">
              <a:buFont typeface="+mj-lt"/>
              <a:buAutoNum type="arabicParenR"/>
            </a:pPr>
            <a:r>
              <a:rPr lang="en-GB" sz="4000" b="1" dirty="0">
                <a:solidFill>
                  <a:srgbClr val="00B050"/>
                </a:solidFill>
              </a:rPr>
              <a:t>occasion</a:t>
            </a:r>
          </a:p>
          <a:p>
            <a:pPr fontAlgn="t">
              <a:buFont typeface="+mj-lt"/>
              <a:buAutoNum type="arabicParenR"/>
            </a:pPr>
            <a:r>
              <a:rPr lang="en-GB" sz="4000" b="1" dirty="0">
                <a:solidFill>
                  <a:srgbClr val="00B050"/>
                </a:solidFill>
              </a:rPr>
              <a:t>Wednesday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4800025" y="632689"/>
            <a:ext cx="2208246" cy="16561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537715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96267505"/>
              </p:ext>
            </p:extLst>
          </p:nvPr>
        </p:nvGraphicFramePr>
        <p:xfrm>
          <a:off x="179512" y="95632"/>
          <a:ext cx="8712970" cy="623006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74259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4259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4259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4259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74259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456384">
                <a:tc>
                  <a:txBody>
                    <a:bodyPr/>
                    <a:lstStyle/>
                    <a:p>
                      <a:pPr marL="0" indent="0" fontAlgn="t">
                        <a:buNone/>
                      </a:pPr>
                      <a:r>
                        <a:rPr lang="en-GB" sz="1600" b="1" dirty="0"/>
                        <a:t>Summer Week 6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girls’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boys’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babies’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children’s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men’s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mice’s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ladies’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cats’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women’s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geese's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fontAlgn="t">
                        <a:buNone/>
                      </a:pPr>
                      <a:r>
                        <a:rPr lang="en-GB" sz="1600" b="1" dirty="0"/>
                        <a:t>Summer Week 6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girls’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boys’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babies’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children’s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men’s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mice’s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ladies’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cats’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women’s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geese's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fontAlgn="t">
                        <a:buNone/>
                      </a:pPr>
                      <a:r>
                        <a:rPr lang="en-GB" sz="1600" b="1" dirty="0"/>
                        <a:t>Summer Week 6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girls’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boys’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babies’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children’s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men’s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mice’s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ladies’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cats’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women’s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geese's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fontAlgn="t">
                        <a:buNone/>
                      </a:pPr>
                      <a:r>
                        <a:rPr lang="en-GB" sz="1600" b="1" dirty="0"/>
                        <a:t>Summer Week 6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girls’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boys’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babies’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children’s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men’s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mice’s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ladies’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cats’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women’s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geese's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fontAlgn="t">
                        <a:buNone/>
                      </a:pPr>
                      <a:r>
                        <a:rPr lang="en-GB" sz="1600" b="1" dirty="0"/>
                        <a:t>Summer Week 6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girls’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boys’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babies’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children’s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men’s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mice’s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ladies’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cats’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women’s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geese's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indent="0" fontAlgn="t">
                        <a:buNone/>
                      </a:pPr>
                      <a:r>
                        <a:rPr lang="en-GB" sz="1600" b="1" dirty="0"/>
                        <a:t>Summer Week 6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girls’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boys’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babies’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children’s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men’s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mice’s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ladies’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cats’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women’s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geese's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fontAlgn="t">
                        <a:buNone/>
                      </a:pPr>
                      <a:r>
                        <a:rPr lang="en-GB" sz="1600" b="1" dirty="0"/>
                        <a:t>Summer Week 6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girls’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boys’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babies’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children’s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men’s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mice’s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ladies’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cats’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women’s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geese's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fontAlgn="t">
                        <a:buNone/>
                      </a:pPr>
                      <a:r>
                        <a:rPr lang="en-GB" sz="1600" b="1" dirty="0"/>
                        <a:t>Summer Week 6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girls’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boys’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babies’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children’s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men’s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mice’s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ladies’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cats’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women’s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geese's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fontAlgn="t">
                        <a:buNone/>
                      </a:pPr>
                      <a:r>
                        <a:rPr lang="en-GB" sz="1600" b="1" dirty="0"/>
                        <a:t>Summer Week 6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girls’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boys’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babies’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children’s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men’s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mice’s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ladies’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cats’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women’s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geese's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fontAlgn="t">
                        <a:buNone/>
                      </a:pPr>
                      <a:r>
                        <a:rPr lang="en-GB" sz="1600" b="1" dirty="0"/>
                        <a:t>Summer Week 6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girls’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boys’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babies’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children’s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men’s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mice’s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ladies’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cats’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women’s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geese's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5059543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4">
            <a:extLst>
              <a:ext uri="{FF2B5EF4-FFF2-40B4-BE49-F238E27FC236}">
                <a16:creationId xmlns:a16="http://schemas.microsoft.com/office/drawing/2014/main" id="{34A36E15-7309-2E4B-8E87-7493AD89C132}"/>
              </a:ext>
            </a:extLst>
          </p:cNvPr>
          <p:cNvSpPr txBox="1">
            <a:spLocks/>
          </p:cNvSpPr>
          <p:nvPr/>
        </p:nvSpPr>
        <p:spPr>
          <a:xfrm rot="16200000">
            <a:off x="2427815" y="228504"/>
            <a:ext cx="3976529" cy="8617150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fontAlgn="t">
              <a:buNone/>
            </a:pPr>
            <a:r>
              <a:rPr lang="en-GB" sz="4000" b="1" dirty="0"/>
              <a:t>Summer Week 6 </a:t>
            </a:r>
          </a:p>
          <a:p>
            <a:pPr marL="0" indent="0" fontAlgn="t">
              <a:buNone/>
            </a:pPr>
            <a:endParaRPr lang="en-GB" sz="4000" b="1" dirty="0">
              <a:solidFill>
                <a:srgbClr val="00B050"/>
              </a:solidFill>
            </a:endParaRPr>
          </a:p>
          <a:p>
            <a:pPr fontAlgn="t">
              <a:buFont typeface="+mj-lt"/>
              <a:buAutoNum type="arabicParenR"/>
            </a:pPr>
            <a:r>
              <a:rPr lang="en-GB" sz="4000" b="1" dirty="0">
                <a:solidFill>
                  <a:srgbClr val="00B050"/>
                </a:solidFill>
              </a:rPr>
              <a:t>girls’</a:t>
            </a:r>
          </a:p>
          <a:p>
            <a:pPr fontAlgn="t">
              <a:buFont typeface="+mj-lt"/>
              <a:buAutoNum type="arabicParenR"/>
            </a:pPr>
            <a:r>
              <a:rPr lang="en-GB" sz="4000" b="1" dirty="0">
                <a:solidFill>
                  <a:srgbClr val="00B050"/>
                </a:solidFill>
              </a:rPr>
              <a:t>boys’</a:t>
            </a:r>
          </a:p>
          <a:p>
            <a:pPr fontAlgn="t">
              <a:buFont typeface="+mj-lt"/>
              <a:buAutoNum type="arabicParenR"/>
            </a:pPr>
            <a:r>
              <a:rPr lang="en-GB" sz="4000" b="1" dirty="0">
                <a:solidFill>
                  <a:srgbClr val="00B050"/>
                </a:solidFill>
              </a:rPr>
              <a:t>babies’</a:t>
            </a:r>
          </a:p>
          <a:p>
            <a:pPr fontAlgn="t">
              <a:buFont typeface="+mj-lt"/>
              <a:buAutoNum type="arabicParenR"/>
            </a:pPr>
            <a:r>
              <a:rPr lang="en-GB" sz="4000" b="1" dirty="0">
                <a:solidFill>
                  <a:srgbClr val="00B050"/>
                </a:solidFill>
              </a:rPr>
              <a:t>children’s</a:t>
            </a:r>
          </a:p>
          <a:p>
            <a:pPr fontAlgn="t">
              <a:buFont typeface="+mj-lt"/>
              <a:buAutoNum type="arabicParenR"/>
            </a:pPr>
            <a:r>
              <a:rPr lang="en-GB" sz="4000" b="1" dirty="0">
                <a:solidFill>
                  <a:srgbClr val="00B050"/>
                </a:solidFill>
              </a:rPr>
              <a:t>men’s</a:t>
            </a:r>
          </a:p>
          <a:p>
            <a:pPr fontAlgn="t">
              <a:buFont typeface="+mj-lt"/>
              <a:buAutoNum type="arabicParenR"/>
            </a:pPr>
            <a:r>
              <a:rPr lang="en-GB" sz="4000" b="1" dirty="0">
                <a:solidFill>
                  <a:srgbClr val="00B050"/>
                </a:solidFill>
              </a:rPr>
              <a:t>mice’s</a:t>
            </a:r>
          </a:p>
          <a:p>
            <a:pPr fontAlgn="t">
              <a:buFont typeface="+mj-lt"/>
              <a:buAutoNum type="arabicParenR"/>
            </a:pPr>
            <a:r>
              <a:rPr lang="en-GB" sz="4000" b="1" dirty="0">
                <a:solidFill>
                  <a:srgbClr val="00B050"/>
                </a:solidFill>
              </a:rPr>
              <a:t>ladies’</a:t>
            </a:r>
          </a:p>
          <a:p>
            <a:pPr fontAlgn="t">
              <a:buFont typeface="+mj-lt"/>
              <a:buAutoNum type="arabicParenR"/>
            </a:pPr>
            <a:r>
              <a:rPr lang="en-GB" sz="4000" b="1" dirty="0">
                <a:solidFill>
                  <a:srgbClr val="00B050"/>
                </a:solidFill>
              </a:rPr>
              <a:t>cats’</a:t>
            </a:r>
          </a:p>
          <a:p>
            <a:pPr fontAlgn="t">
              <a:buFont typeface="+mj-lt"/>
              <a:buAutoNum type="arabicParenR"/>
            </a:pPr>
            <a:r>
              <a:rPr lang="en-GB" sz="4000" b="1" dirty="0">
                <a:solidFill>
                  <a:srgbClr val="00B050"/>
                </a:solidFill>
              </a:rPr>
              <a:t>women’s</a:t>
            </a:r>
          </a:p>
          <a:p>
            <a:pPr fontAlgn="t">
              <a:buFont typeface="+mj-lt"/>
              <a:buAutoNum type="arabicParenR"/>
            </a:pPr>
            <a:r>
              <a:rPr lang="en-GB" sz="4000" b="1" dirty="0">
                <a:solidFill>
                  <a:srgbClr val="00B050"/>
                </a:solidFill>
              </a:rPr>
              <a:t>geese's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4800025" y="632689"/>
            <a:ext cx="2208246" cy="16561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21481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4">
            <a:extLst>
              <a:ext uri="{FF2B5EF4-FFF2-40B4-BE49-F238E27FC236}">
                <a16:creationId xmlns:a16="http://schemas.microsoft.com/office/drawing/2014/main" id="{34A36E15-7309-2E4B-8E87-7493AD89C132}"/>
              </a:ext>
            </a:extLst>
          </p:cNvPr>
          <p:cNvSpPr txBox="1">
            <a:spLocks/>
          </p:cNvSpPr>
          <p:nvPr/>
        </p:nvSpPr>
        <p:spPr>
          <a:xfrm rot="16200000">
            <a:off x="2427815" y="228504"/>
            <a:ext cx="3976529" cy="8617150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fontAlgn="t">
              <a:buNone/>
            </a:pPr>
            <a:r>
              <a:rPr lang="en-GB" sz="4000" b="1" dirty="0"/>
              <a:t>Summer Week 1 </a:t>
            </a:r>
          </a:p>
          <a:p>
            <a:pPr marL="0" indent="0" fontAlgn="t">
              <a:buNone/>
            </a:pPr>
            <a:endParaRPr lang="en-GB" sz="4000" b="1" dirty="0"/>
          </a:p>
          <a:p>
            <a:pPr fontAlgn="t">
              <a:buFont typeface="+mj-lt"/>
              <a:buAutoNum type="arabicParenR"/>
            </a:pPr>
            <a:r>
              <a:rPr lang="en-GB" sz="4000" b="1" dirty="0">
                <a:solidFill>
                  <a:srgbClr val="00B050"/>
                </a:solidFill>
              </a:rPr>
              <a:t>solar</a:t>
            </a:r>
          </a:p>
          <a:p>
            <a:pPr fontAlgn="t">
              <a:buFont typeface="+mj-lt"/>
              <a:buAutoNum type="arabicParenR"/>
            </a:pPr>
            <a:r>
              <a:rPr lang="en-GB" sz="4000" b="1" dirty="0">
                <a:solidFill>
                  <a:srgbClr val="00B050"/>
                </a:solidFill>
              </a:rPr>
              <a:t>solution</a:t>
            </a:r>
          </a:p>
          <a:p>
            <a:pPr fontAlgn="t">
              <a:buFont typeface="+mj-lt"/>
              <a:buAutoNum type="arabicParenR"/>
            </a:pPr>
            <a:r>
              <a:rPr lang="en-GB" sz="4000" b="1" dirty="0">
                <a:solidFill>
                  <a:srgbClr val="00B050"/>
                </a:solidFill>
              </a:rPr>
              <a:t>soluble</a:t>
            </a:r>
          </a:p>
          <a:p>
            <a:pPr fontAlgn="t">
              <a:buFont typeface="+mj-lt"/>
              <a:buAutoNum type="arabicParenR"/>
            </a:pPr>
            <a:r>
              <a:rPr lang="en-GB" sz="4000" b="1" dirty="0">
                <a:solidFill>
                  <a:srgbClr val="00B050"/>
                </a:solidFill>
              </a:rPr>
              <a:t>insoluble</a:t>
            </a:r>
          </a:p>
          <a:p>
            <a:pPr fontAlgn="t">
              <a:buFont typeface="+mj-lt"/>
              <a:buAutoNum type="arabicParenR"/>
            </a:pPr>
            <a:r>
              <a:rPr lang="en-GB" sz="4000" b="1" dirty="0">
                <a:solidFill>
                  <a:srgbClr val="00B050"/>
                </a:solidFill>
              </a:rPr>
              <a:t>dissolve</a:t>
            </a:r>
          </a:p>
          <a:p>
            <a:pPr fontAlgn="t">
              <a:buFont typeface="+mj-lt"/>
              <a:buAutoNum type="arabicParenR"/>
            </a:pPr>
            <a:r>
              <a:rPr lang="en-GB" sz="4000" b="1" dirty="0">
                <a:solidFill>
                  <a:srgbClr val="00B050"/>
                </a:solidFill>
              </a:rPr>
              <a:t>real</a:t>
            </a:r>
          </a:p>
          <a:p>
            <a:pPr fontAlgn="t">
              <a:buFont typeface="+mj-lt"/>
              <a:buAutoNum type="arabicParenR"/>
            </a:pPr>
            <a:r>
              <a:rPr lang="en-GB" sz="4000" b="1" dirty="0">
                <a:solidFill>
                  <a:srgbClr val="00B050"/>
                </a:solidFill>
              </a:rPr>
              <a:t>reality</a:t>
            </a:r>
          </a:p>
          <a:p>
            <a:pPr fontAlgn="t">
              <a:buFont typeface="+mj-lt"/>
              <a:buAutoNum type="arabicParenR"/>
            </a:pPr>
            <a:r>
              <a:rPr lang="en-GB" sz="4000" b="1" dirty="0">
                <a:solidFill>
                  <a:srgbClr val="00B050"/>
                </a:solidFill>
              </a:rPr>
              <a:t>realistic</a:t>
            </a:r>
          </a:p>
          <a:p>
            <a:pPr fontAlgn="t">
              <a:buFont typeface="+mj-lt"/>
              <a:buAutoNum type="arabicParenR"/>
            </a:pPr>
            <a:r>
              <a:rPr lang="en-GB" sz="4000" b="1" dirty="0">
                <a:solidFill>
                  <a:srgbClr val="00B050"/>
                </a:solidFill>
              </a:rPr>
              <a:t>unreal</a:t>
            </a:r>
          </a:p>
          <a:p>
            <a:pPr fontAlgn="t">
              <a:buFont typeface="+mj-lt"/>
              <a:buAutoNum type="arabicParenR"/>
            </a:pPr>
            <a:r>
              <a:rPr lang="en-GB" sz="4000" b="1" dirty="0">
                <a:solidFill>
                  <a:srgbClr val="00B050"/>
                </a:solidFill>
              </a:rPr>
              <a:t>realisation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4800025" y="632689"/>
            <a:ext cx="2208246" cy="16561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13784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23133504"/>
              </p:ext>
            </p:extLst>
          </p:nvPr>
        </p:nvGraphicFramePr>
        <p:xfrm>
          <a:off x="179512" y="95632"/>
          <a:ext cx="8712970" cy="623006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74259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4259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4259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4259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74259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456384">
                <a:tc>
                  <a:txBody>
                    <a:bodyPr/>
                    <a:lstStyle/>
                    <a:p>
                      <a:pPr marL="0" indent="0" fontAlgn="t">
                        <a:buNone/>
                      </a:pPr>
                      <a:r>
                        <a:rPr lang="en-GB" sz="1600" b="1" dirty="0"/>
                        <a:t>Summer Week 2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phone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telephone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phonics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microphone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phonograph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sign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signature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assign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designer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signaller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fontAlgn="t">
                        <a:buNone/>
                      </a:pPr>
                      <a:r>
                        <a:rPr lang="en-GB" sz="1600" b="1" dirty="0"/>
                        <a:t>Summer Week 2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phone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telephone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phonics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microphone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phonograph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sign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signature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assign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designer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signaller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fontAlgn="t">
                        <a:buNone/>
                      </a:pPr>
                      <a:r>
                        <a:rPr lang="en-GB" sz="1600" b="1" dirty="0"/>
                        <a:t>Summer Week 2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phone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telephone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phonics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microphone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phonograph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sign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signature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assign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designer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signaller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fontAlgn="t">
                        <a:buNone/>
                      </a:pPr>
                      <a:r>
                        <a:rPr lang="en-GB" sz="1600" b="1" dirty="0"/>
                        <a:t>Summer Week 2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phone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telephone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phonics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microphone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phonograph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sign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signature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assign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designer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signaller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fontAlgn="t">
                        <a:buNone/>
                      </a:pPr>
                      <a:r>
                        <a:rPr lang="en-GB" sz="1600" b="1" dirty="0"/>
                        <a:t>Summer Week 2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phone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telephone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phonics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microphone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phonograph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sign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signature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assign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designer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signaller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indent="0" fontAlgn="t">
                        <a:buNone/>
                      </a:pPr>
                      <a:r>
                        <a:rPr lang="en-GB" sz="1600" b="1" dirty="0"/>
                        <a:t>Summer Week 2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phone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telephone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phonics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microphone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phonograph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sign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signature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assign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designer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signaller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fontAlgn="t">
                        <a:buNone/>
                      </a:pPr>
                      <a:r>
                        <a:rPr lang="en-GB" sz="1600" b="1" dirty="0"/>
                        <a:t>Summer Week 2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phone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telephone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phonics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microphone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phonograph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sign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signature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assign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designer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signaller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fontAlgn="t">
                        <a:buNone/>
                      </a:pPr>
                      <a:r>
                        <a:rPr lang="en-GB" sz="1600" b="1" dirty="0"/>
                        <a:t>Summer Week 2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phone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telephone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phonics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microphone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phonograph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sign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signature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assign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designer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signaller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fontAlgn="t">
                        <a:buNone/>
                      </a:pPr>
                      <a:r>
                        <a:rPr lang="en-GB" sz="1600" b="1" dirty="0"/>
                        <a:t>Summer Week 2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phone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telephone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phonics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microphone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phonograph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sign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signature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assign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designer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signaller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fontAlgn="t">
                        <a:buNone/>
                      </a:pPr>
                      <a:r>
                        <a:rPr lang="en-GB" sz="1600" b="1" dirty="0"/>
                        <a:t>Summer Week 2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phone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telephone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phonics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microphone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phonograph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sign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signature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assign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designer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signaller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035170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4">
            <a:extLst>
              <a:ext uri="{FF2B5EF4-FFF2-40B4-BE49-F238E27FC236}">
                <a16:creationId xmlns:a16="http://schemas.microsoft.com/office/drawing/2014/main" id="{34A36E15-7309-2E4B-8E87-7493AD89C132}"/>
              </a:ext>
            </a:extLst>
          </p:cNvPr>
          <p:cNvSpPr txBox="1">
            <a:spLocks/>
          </p:cNvSpPr>
          <p:nvPr/>
        </p:nvSpPr>
        <p:spPr>
          <a:xfrm rot="16200000">
            <a:off x="2427815" y="228504"/>
            <a:ext cx="3976529" cy="8617150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fontAlgn="t">
              <a:buNone/>
            </a:pPr>
            <a:r>
              <a:rPr lang="en-GB" sz="4000" b="1" dirty="0"/>
              <a:t>Summer Week 2 </a:t>
            </a:r>
          </a:p>
          <a:p>
            <a:pPr marL="0" indent="0" fontAlgn="t">
              <a:buNone/>
            </a:pPr>
            <a:endParaRPr lang="en-GB" sz="4000" b="1" dirty="0"/>
          </a:p>
          <a:p>
            <a:pPr fontAlgn="t">
              <a:buFont typeface="+mj-lt"/>
              <a:buAutoNum type="arabicParenR"/>
            </a:pPr>
            <a:r>
              <a:rPr lang="en-GB" sz="4000" b="1" dirty="0">
                <a:solidFill>
                  <a:srgbClr val="00B050"/>
                </a:solidFill>
              </a:rPr>
              <a:t>phone</a:t>
            </a:r>
          </a:p>
          <a:p>
            <a:pPr fontAlgn="t">
              <a:buFont typeface="+mj-lt"/>
              <a:buAutoNum type="arabicParenR"/>
            </a:pPr>
            <a:r>
              <a:rPr lang="en-GB" sz="4000" b="1" dirty="0">
                <a:solidFill>
                  <a:srgbClr val="00B050"/>
                </a:solidFill>
              </a:rPr>
              <a:t>telephone</a:t>
            </a:r>
          </a:p>
          <a:p>
            <a:pPr fontAlgn="t">
              <a:buFont typeface="+mj-lt"/>
              <a:buAutoNum type="arabicParenR"/>
            </a:pPr>
            <a:r>
              <a:rPr lang="en-GB" sz="4000" b="1" dirty="0">
                <a:solidFill>
                  <a:srgbClr val="00B050"/>
                </a:solidFill>
              </a:rPr>
              <a:t>phonics</a:t>
            </a:r>
          </a:p>
          <a:p>
            <a:pPr fontAlgn="t">
              <a:buFont typeface="+mj-lt"/>
              <a:buAutoNum type="arabicParenR"/>
            </a:pPr>
            <a:r>
              <a:rPr lang="en-GB" sz="4000" b="1" dirty="0">
                <a:solidFill>
                  <a:srgbClr val="00B050"/>
                </a:solidFill>
              </a:rPr>
              <a:t>microphone</a:t>
            </a:r>
          </a:p>
          <a:p>
            <a:pPr fontAlgn="t">
              <a:buFont typeface="+mj-lt"/>
              <a:buAutoNum type="arabicParenR"/>
            </a:pPr>
            <a:r>
              <a:rPr lang="en-GB" sz="4000" b="1" dirty="0">
                <a:solidFill>
                  <a:srgbClr val="00B050"/>
                </a:solidFill>
              </a:rPr>
              <a:t>phonograph</a:t>
            </a:r>
          </a:p>
          <a:p>
            <a:pPr fontAlgn="t">
              <a:buFont typeface="+mj-lt"/>
              <a:buAutoNum type="arabicParenR"/>
            </a:pPr>
            <a:r>
              <a:rPr lang="en-GB" sz="4000" b="1" dirty="0">
                <a:solidFill>
                  <a:srgbClr val="00B050"/>
                </a:solidFill>
              </a:rPr>
              <a:t>sign</a:t>
            </a:r>
          </a:p>
          <a:p>
            <a:pPr fontAlgn="t">
              <a:buFont typeface="+mj-lt"/>
              <a:buAutoNum type="arabicParenR"/>
            </a:pPr>
            <a:r>
              <a:rPr lang="en-GB" sz="4000" b="1" dirty="0">
                <a:solidFill>
                  <a:srgbClr val="00B050"/>
                </a:solidFill>
              </a:rPr>
              <a:t>signature</a:t>
            </a:r>
          </a:p>
          <a:p>
            <a:pPr fontAlgn="t">
              <a:buFont typeface="+mj-lt"/>
              <a:buAutoNum type="arabicParenR"/>
            </a:pPr>
            <a:r>
              <a:rPr lang="en-GB" sz="4000" b="1" dirty="0">
                <a:solidFill>
                  <a:srgbClr val="00B050"/>
                </a:solidFill>
              </a:rPr>
              <a:t>assign</a:t>
            </a:r>
          </a:p>
          <a:p>
            <a:pPr fontAlgn="t">
              <a:buFont typeface="+mj-lt"/>
              <a:buAutoNum type="arabicParenR"/>
            </a:pPr>
            <a:r>
              <a:rPr lang="en-GB" sz="4000" b="1" dirty="0">
                <a:solidFill>
                  <a:srgbClr val="00B050"/>
                </a:solidFill>
              </a:rPr>
              <a:t>designer</a:t>
            </a:r>
          </a:p>
          <a:p>
            <a:pPr fontAlgn="t">
              <a:buFont typeface="+mj-lt"/>
              <a:buAutoNum type="arabicParenR"/>
            </a:pPr>
            <a:r>
              <a:rPr lang="en-GB" sz="4000" b="1" dirty="0">
                <a:solidFill>
                  <a:srgbClr val="00B050"/>
                </a:solidFill>
              </a:rPr>
              <a:t>signaller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4800025" y="632689"/>
            <a:ext cx="2208246" cy="16561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79265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14141627"/>
              </p:ext>
            </p:extLst>
          </p:nvPr>
        </p:nvGraphicFramePr>
        <p:xfrm>
          <a:off x="179512" y="95632"/>
          <a:ext cx="8712970" cy="623006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74259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4259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4259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4259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74259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456384">
                <a:tc>
                  <a:txBody>
                    <a:bodyPr/>
                    <a:lstStyle/>
                    <a:p>
                      <a:pPr marL="0" indent="0" fontAlgn="t">
                        <a:buNone/>
                      </a:pPr>
                      <a:r>
                        <a:rPr lang="en-GB" sz="1600" b="1" dirty="0"/>
                        <a:t>Summer Week 3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supermarket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superman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superstar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superhuman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antiseptic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anticlockwise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antisocial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autobiography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autograph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automatic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fontAlgn="t">
                        <a:buNone/>
                      </a:pPr>
                      <a:r>
                        <a:rPr lang="en-GB" sz="1600" b="1" dirty="0"/>
                        <a:t>Summer Week 3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supermarket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superman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superstar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superhuman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antiseptic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anticlockwise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antisocial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autobiography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autograph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automatic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fontAlgn="t">
                        <a:buNone/>
                      </a:pPr>
                      <a:r>
                        <a:rPr lang="en-GB" sz="1600" b="1" dirty="0"/>
                        <a:t>Summer Week 3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supermarket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superman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superstar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superhuman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antiseptic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anticlockwise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antisocial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autobiography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autograph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automatic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fontAlgn="t">
                        <a:buNone/>
                      </a:pPr>
                      <a:r>
                        <a:rPr lang="en-GB" sz="1600" b="1" dirty="0"/>
                        <a:t>Summer Week 3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supermarket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superman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superstar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superhuman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antiseptic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anticlockwise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antisocial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autobiography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autograph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automatic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fontAlgn="t">
                        <a:buNone/>
                      </a:pPr>
                      <a:r>
                        <a:rPr lang="en-GB" sz="1600" b="1" dirty="0"/>
                        <a:t>Summer Week 3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supermarket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superman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superstar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superhuman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antiseptic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anticlockwise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antisocial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autobiography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autograph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automatic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indent="0" fontAlgn="t">
                        <a:buNone/>
                      </a:pPr>
                      <a:r>
                        <a:rPr lang="en-GB" sz="1600" b="1" dirty="0"/>
                        <a:t>Summer Week 3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supermarket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superman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superstar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superhuman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antiseptic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anticlockwise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antisocial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autobiography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autograph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automatic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fontAlgn="t">
                        <a:buNone/>
                      </a:pPr>
                      <a:r>
                        <a:rPr lang="en-GB" sz="1600" b="1" dirty="0"/>
                        <a:t>Summer Week 3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supermarket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superman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superstar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superhuman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antiseptic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anticlockwise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antisocial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autobiography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autograph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automatic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fontAlgn="t">
                        <a:buNone/>
                      </a:pPr>
                      <a:r>
                        <a:rPr lang="en-GB" sz="1600" b="1" dirty="0"/>
                        <a:t>Summer Week 3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supermarket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superman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superstar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superhuman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antiseptic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anticlockwise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antisocial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autobiography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autograph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automatic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fontAlgn="t">
                        <a:buNone/>
                      </a:pPr>
                      <a:r>
                        <a:rPr lang="en-GB" sz="1600" b="1" dirty="0"/>
                        <a:t>Summer Week 3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supermarket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superman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superstar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superhuman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antiseptic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anticlockwise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antisocial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autobiography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autograph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automatic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fontAlgn="t">
                        <a:buNone/>
                      </a:pPr>
                      <a:r>
                        <a:rPr lang="en-GB" sz="1600" b="1" dirty="0"/>
                        <a:t>Summer Week 3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supermarket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superman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superstar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superhuman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antiseptic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anticlockwise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antisocial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autobiography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autograph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automatic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782862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4">
            <a:extLst>
              <a:ext uri="{FF2B5EF4-FFF2-40B4-BE49-F238E27FC236}">
                <a16:creationId xmlns:a16="http://schemas.microsoft.com/office/drawing/2014/main" id="{34A36E15-7309-2E4B-8E87-7493AD89C132}"/>
              </a:ext>
            </a:extLst>
          </p:cNvPr>
          <p:cNvSpPr txBox="1">
            <a:spLocks/>
          </p:cNvSpPr>
          <p:nvPr/>
        </p:nvSpPr>
        <p:spPr>
          <a:xfrm rot="16200000">
            <a:off x="2427815" y="228504"/>
            <a:ext cx="3976529" cy="8617150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fontAlgn="t">
              <a:buNone/>
            </a:pPr>
            <a:r>
              <a:rPr lang="en-GB" sz="4000" b="1" dirty="0"/>
              <a:t>Summer Week 3 </a:t>
            </a:r>
          </a:p>
          <a:p>
            <a:pPr marL="0" indent="0" fontAlgn="t">
              <a:buNone/>
            </a:pPr>
            <a:endParaRPr lang="en-GB" sz="4000" b="1" dirty="0">
              <a:solidFill>
                <a:srgbClr val="00B050"/>
              </a:solidFill>
            </a:endParaRPr>
          </a:p>
          <a:p>
            <a:pPr fontAlgn="t">
              <a:buFont typeface="+mj-lt"/>
              <a:buAutoNum type="arabicParenR"/>
            </a:pPr>
            <a:r>
              <a:rPr lang="en-GB" sz="4000" b="1" dirty="0">
                <a:solidFill>
                  <a:srgbClr val="00B050"/>
                </a:solidFill>
              </a:rPr>
              <a:t>supermarket</a:t>
            </a:r>
          </a:p>
          <a:p>
            <a:pPr fontAlgn="t">
              <a:buFont typeface="+mj-lt"/>
              <a:buAutoNum type="arabicParenR"/>
            </a:pPr>
            <a:r>
              <a:rPr lang="en-GB" sz="4000" b="1" dirty="0">
                <a:solidFill>
                  <a:srgbClr val="00B050"/>
                </a:solidFill>
              </a:rPr>
              <a:t>superman</a:t>
            </a:r>
          </a:p>
          <a:p>
            <a:pPr fontAlgn="t">
              <a:buFont typeface="+mj-lt"/>
              <a:buAutoNum type="arabicParenR"/>
            </a:pPr>
            <a:r>
              <a:rPr lang="en-GB" sz="4000" b="1" dirty="0">
                <a:solidFill>
                  <a:srgbClr val="00B050"/>
                </a:solidFill>
              </a:rPr>
              <a:t>superstar</a:t>
            </a:r>
          </a:p>
          <a:p>
            <a:pPr fontAlgn="t">
              <a:buFont typeface="+mj-lt"/>
              <a:buAutoNum type="arabicParenR"/>
            </a:pPr>
            <a:r>
              <a:rPr lang="en-GB" sz="4000" b="1" dirty="0">
                <a:solidFill>
                  <a:srgbClr val="00B050"/>
                </a:solidFill>
              </a:rPr>
              <a:t>superhuman</a:t>
            </a:r>
          </a:p>
          <a:p>
            <a:pPr fontAlgn="t">
              <a:buFont typeface="+mj-lt"/>
              <a:buAutoNum type="arabicParenR"/>
            </a:pPr>
            <a:r>
              <a:rPr lang="en-GB" sz="4000" b="1" dirty="0">
                <a:solidFill>
                  <a:srgbClr val="00B050"/>
                </a:solidFill>
              </a:rPr>
              <a:t>antiseptic</a:t>
            </a:r>
          </a:p>
          <a:p>
            <a:pPr fontAlgn="t">
              <a:buFont typeface="+mj-lt"/>
              <a:buAutoNum type="arabicParenR"/>
            </a:pPr>
            <a:r>
              <a:rPr lang="en-GB" sz="4000" b="1" dirty="0">
                <a:solidFill>
                  <a:srgbClr val="00B050"/>
                </a:solidFill>
              </a:rPr>
              <a:t>anticlockwise</a:t>
            </a:r>
          </a:p>
          <a:p>
            <a:pPr fontAlgn="t">
              <a:buFont typeface="+mj-lt"/>
              <a:buAutoNum type="arabicParenR"/>
            </a:pPr>
            <a:r>
              <a:rPr lang="en-GB" sz="4000" b="1" dirty="0">
                <a:solidFill>
                  <a:srgbClr val="00B050"/>
                </a:solidFill>
              </a:rPr>
              <a:t>antisocial</a:t>
            </a:r>
          </a:p>
          <a:p>
            <a:pPr fontAlgn="t">
              <a:buFont typeface="+mj-lt"/>
              <a:buAutoNum type="arabicParenR"/>
            </a:pPr>
            <a:r>
              <a:rPr lang="en-GB" sz="4000" b="1" dirty="0">
                <a:solidFill>
                  <a:srgbClr val="00B050"/>
                </a:solidFill>
              </a:rPr>
              <a:t>autobiography</a:t>
            </a:r>
          </a:p>
          <a:p>
            <a:pPr fontAlgn="t">
              <a:buFont typeface="+mj-lt"/>
              <a:buAutoNum type="arabicParenR"/>
            </a:pPr>
            <a:r>
              <a:rPr lang="en-GB" sz="4000" b="1" dirty="0">
                <a:solidFill>
                  <a:srgbClr val="00B050"/>
                </a:solidFill>
              </a:rPr>
              <a:t>autograph</a:t>
            </a:r>
          </a:p>
          <a:p>
            <a:pPr fontAlgn="t">
              <a:buFont typeface="+mj-lt"/>
              <a:buAutoNum type="arabicParenR"/>
            </a:pPr>
            <a:r>
              <a:rPr lang="en-GB" sz="4000" b="1" dirty="0">
                <a:solidFill>
                  <a:srgbClr val="00B050"/>
                </a:solidFill>
              </a:rPr>
              <a:t>automatic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4800025" y="632689"/>
            <a:ext cx="2208246" cy="16561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67401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60678461"/>
              </p:ext>
            </p:extLst>
          </p:nvPr>
        </p:nvGraphicFramePr>
        <p:xfrm>
          <a:off x="179512" y="95632"/>
          <a:ext cx="8712970" cy="623006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74259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4259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4259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4259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74259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456384">
                <a:tc>
                  <a:txBody>
                    <a:bodyPr/>
                    <a:lstStyle/>
                    <a:p>
                      <a:pPr marL="0" indent="0" fontAlgn="t">
                        <a:buNone/>
                      </a:pPr>
                      <a:r>
                        <a:rPr lang="en-GB" sz="1600" b="1" dirty="0"/>
                        <a:t>Summer Week 4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bicycle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biplane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biped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bicentennial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biannual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bilingual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bicuspid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biceps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binoculars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bisect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fontAlgn="t">
                        <a:buNone/>
                      </a:pPr>
                      <a:r>
                        <a:rPr lang="en-GB" sz="1600" b="1" dirty="0"/>
                        <a:t>Summer Week 4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bicycle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biplane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biped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bicentennial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biannual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bilingual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bicuspid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biceps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binoculars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bisect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fontAlgn="t">
                        <a:buNone/>
                      </a:pPr>
                      <a:r>
                        <a:rPr lang="en-GB" sz="1600" b="1" dirty="0"/>
                        <a:t>Summer Week 4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bicycle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biplane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biped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bicentennial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biannual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bilingual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bicuspid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biceps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binoculars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bisect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fontAlgn="t">
                        <a:buNone/>
                      </a:pPr>
                      <a:r>
                        <a:rPr lang="en-GB" sz="1600" b="1" dirty="0"/>
                        <a:t>Summer Week 4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bicycle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biplane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biped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bicentennial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biannual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bilingual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bicuspid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biceps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binoculars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bisect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fontAlgn="t">
                        <a:buNone/>
                      </a:pPr>
                      <a:r>
                        <a:rPr lang="en-GB" sz="1600" b="1" dirty="0"/>
                        <a:t>Summer Week 4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bicycle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biplane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biped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bicentennial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biannual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bilingual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bicuspid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biceps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binoculars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bisect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indent="0" fontAlgn="t">
                        <a:buNone/>
                      </a:pPr>
                      <a:r>
                        <a:rPr lang="en-GB" sz="1600" b="1" dirty="0"/>
                        <a:t>Summer Week 4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bicycle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biplane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biped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bicentennial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biannual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bilingual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bicuspid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biceps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binoculars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bisect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fontAlgn="t">
                        <a:buNone/>
                      </a:pPr>
                      <a:r>
                        <a:rPr lang="en-GB" sz="1600" b="1" dirty="0"/>
                        <a:t>Summer Week 4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bicycle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biplane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biped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bicentennial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biannual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bilingual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bicuspid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biceps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binoculars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bisect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fontAlgn="t">
                        <a:buNone/>
                      </a:pPr>
                      <a:r>
                        <a:rPr lang="en-GB" sz="1600" b="1" dirty="0"/>
                        <a:t>Summer Week 4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bicycle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biplane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biped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bicentennial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biannual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bilingual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bicuspid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biceps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binoculars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bisect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fontAlgn="t">
                        <a:buNone/>
                      </a:pPr>
                      <a:r>
                        <a:rPr lang="en-GB" sz="1600" b="1" dirty="0"/>
                        <a:t>Summer Week 4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bicycle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biplane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biped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bicentennial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biannual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bilingual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bicuspid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biceps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binoculars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bisect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fontAlgn="t">
                        <a:buNone/>
                      </a:pPr>
                      <a:r>
                        <a:rPr lang="en-GB" sz="1600" b="1" dirty="0"/>
                        <a:t>Summer Week 4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bicycle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biplane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biped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bicentennial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biannual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bilingual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bicuspid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biceps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binoculars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bisect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374740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4">
            <a:extLst>
              <a:ext uri="{FF2B5EF4-FFF2-40B4-BE49-F238E27FC236}">
                <a16:creationId xmlns:a16="http://schemas.microsoft.com/office/drawing/2014/main" id="{34A36E15-7309-2E4B-8E87-7493AD89C132}"/>
              </a:ext>
            </a:extLst>
          </p:cNvPr>
          <p:cNvSpPr txBox="1">
            <a:spLocks/>
          </p:cNvSpPr>
          <p:nvPr/>
        </p:nvSpPr>
        <p:spPr>
          <a:xfrm rot="16200000">
            <a:off x="2427815" y="228504"/>
            <a:ext cx="3976529" cy="8617150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fontAlgn="t">
              <a:buNone/>
            </a:pPr>
            <a:r>
              <a:rPr lang="en-GB" sz="4000" b="1" dirty="0"/>
              <a:t>Summer Week 4 </a:t>
            </a:r>
          </a:p>
          <a:p>
            <a:pPr marL="0" indent="0" fontAlgn="t">
              <a:buNone/>
            </a:pPr>
            <a:endParaRPr lang="en-GB" sz="4000" b="1" dirty="0">
              <a:solidFill>
                <a:srgbClr val="00B050"/>
              </a:solidFill>
            </a:endParaRPr>
          </a:p>
          <a:p>
            <a:pPr fontAlgn="t">
              <a:buFont typeface="+mj-lt"/>
              <a:buAutoNum type="arabicParenR"/>
            </a:pPr>
            <a:r>
              <a:rPr lang="en-GB" sz="4000" b="1" dirty="0">
                <a:solidFill>
                  <a:srgbClr val="00B050"/>
                </a:solidFill>
              </a:rPr>
              <a:t>bicycle</a:t>
            </a:r>
          </a:p>
          <a:p>
            <a:pPr fontAlgn="t">
              <a:buFont typeface="+mj-lt"/>
              <a:buAutoNum type="arabicParenR"/>
            </a:pPr>
            <a:r>
              <a:rPr lang="en-GB" sz="4000" b="1" dirty="0">
                <a:solidFill>
                  <a:srgbClr val="00B050"/>
                </a:solidFill>
              </a:rPr>
              <a:t>biplane</a:t>
            </a:r>
          </a:p>
          <a:p>
            <a:pPr fontAlgn="t">
              <a:buFont typeface="+mj-lt"/>
              <a:buAutoNum type="arabicParenR"/>
            </a:pPr>
            <a:r>
              <a:rPr lang="en-GB" sz="4000" b="1" dirty="0">
                <a:solidFill>
                  <a:srgbClr val="00B050"/>
                </a:solidFill>
              </a:rPr>
              <a:t>biped</a:t>
            </a:r>
          </a:p>
          <a:p>
            <a:pPr fontAlgn="t">
              <a:buFont typeface="+mj-lt"/>
              <a:buAutoNum type="arabicParenR"/>
            </a:pPr>
            <a:r>
              <a:rPr lang="en-GB" sz="4000" b="1" dirty="0">
                <a:solidFill>
                  <a:srgbClr val="00B050"/>
                </a:solidFill>
              </a:rPr>
              <a:t>bicentennial</a:t>
            </a:r>
          </a:p>
          <a:p>
            <a:pPr fontAlgn="t">
              <a:buFont typeface="+mj-lt"/>
              <a:buAutoNum type="arabicParenR"/>
            </a:pPr>
            <a:r>
              <a:rPr lang="en-GB" sz="4000" b="1" dirty="0">
                <a:solidFill>
                  <a:srgbClr val="00B050"/>
                </a:solidFill>
              </a:rPr>
              <a:t>biannual</a:t>
            </a:r>
          </a:p>
          <a:p>
            <a:pPr fontAlgn="t">
              <a:buFont typeface="+mj-lt"/>
              <a:buAutoNum type="arabicParenR"/>
            </a:pPr>
            <a:r>
              <a:rPr lang="en-GB" sz="4000" b="1" dirty="0">
                <a:solidFill>
                  <a:srgbClr val="00B050"/>
                </a:solidFill>
              </a:rPr>
              <a:t>bilingual</a:t>
            </a:r>
          </a:p>
          <a:p>
            <a:pPr fontAlgn="t">
              <a:buFont typeface="+mj-lt"/>
              <a:buAutoNum type="arabicParenR"/>
            </a:pPr>
            <a:r>
              <a:rPr lang="en-GB" sz="4000" b="1" dirty="0">
                <a:solidFill>
                  <a:srgbClr val="00B050"/>
                </a:solidFill>
              </a:rPr>
              <a:t>bicuspid</a:t>
            </a:r>
          </a:p>
          <a:p>
            <a:pPr fontAlgn="t">
              <a:buFont typeface="+mj-lt"/>
              <a:buAutoNum type="arabicParenR"/>
            </a:pPr>
            <a:r>
              <a:rPr lang="en-GB" sz="4000" b="1" dirty="0">
                <a:solidFill>
                  <a:srgbClr val="00B050"/>
                </a:solidFill>
              </a:rPr>
              <a:t>biceps</a:t>
            </a:r>
          </a:p>
          <a:p>
            <a:pPr fontAlgn="t">
              <a:buFont typeface="+mj-lt"/>
              <a:buAutoNum type="arabicParenR"/>
            </a:pPr>
            <a:r>
              <a:rPr lang="en-GB" sz="4000" b="1" dirty="0">
                <a:solidFill>
                  <a:srgbClr val="00B050"/>
                </a:solidFill>
              </a:rPr>
              <a:t>binoculars</a:t>
            </a:r>
          </a:p>
          <a:p>
            <a:pPr fontAlgn="t">
              <a:buFont typeface="+mj-lt"/>
              <a:buAutoNum type="arabicParenR"/>
            </a:pPr>
            <a:r>
              <a:rPr lang="en-GB" sz="4000" b="1" dirty="0">
                <a:solidFill>
                  <a:srgbClr val="00B050"/>
                </a:solidFill>
              </a:rPr>
              <a:t>bisect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4800025" y="632689"/>
            <a:ext cx="2208246" cy="16561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596992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98872800"/>
              </p:ext>
            </p:extLst>
          </p:nvPr>
        </p:nvGraphicFramePr>
        <p:xfrm>
          <a:off x="179512" y="95632"/>
          <a:ext cx="8712970" cy="623006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74259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4259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4259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4259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74259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456384">
                <a:tc>
                  <a:txBody>
                    <a:bodyPr/>
                    <a:lstStyle/>
                    <a:p>
                      <a:pPr marL="0" indent="0" fontAlgn="t">
                        <a:buNone/>
                      </a:pPr>
                      <a:r>
                        <a:rPr lang="en-GB" sz="1600" b="1" dirty="0"/>
                        <a:t>Summer Week 5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accident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actually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busy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eighth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forward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forwards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guide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possess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occasion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Wednesday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fontAlgn="t">
                        <a:buNone/>
                      </a:pPr>
                      <a:r>
                        <a:rPr lang="en-GB" sz="1600" b="1" dirty="0"/>
                        <a:t>Summer Week 5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accident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actually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busy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eighth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forward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forwards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guide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possess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occasion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Wednesday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fontAlgn="t">
                        <a:buNone/>
                      </a:pPr>
                      <a:r>
                        <a:rPr lang="en-GB" sz="1600" b="1" dirty="0"/>
                        <a:t>Summer Week 5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accident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actually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busy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eighth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forward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forwards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guide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possess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occasion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Wednesday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fontAlgn="t">
                        <a:buNone/>
                      </a:pPr>
                      <a:r>
                        <a:rPr lang="en-GB" sz="1600" b="1" dirty="0"/>
                        <a:t>Summer Week 5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accident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actually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busy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eighth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forward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forwards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guide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possess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occasion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Wednesday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fontAlgn="t">
                        <a:buNone/>
                      </a:pPr>
                      <a:r>
                        <a:rPr lang="en-GB" sz="1600" b="1" dirty="0"/>
                        <a:t>Summer Week 5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accident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actually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busy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eighth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forward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forwards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guide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possess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occasion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Wednesday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indent="0" fontAlgn="t">
                        <a:buNone/>
                      </a:pPr>
                      <a:r>
                        <a:rPr lang="en-GB" sz="1600" b="1" dirty="0"/>
                        <a:t>Summer Week 5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accident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actually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busy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eighth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forward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forwards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guide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possess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occasion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Wednesday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fontAlgn="t">
                        <a:buNone/>
                      </a:pPr>
                      <a:r>
                        <a:rPr lang="en-GB" sz="1600" b="1" dirty="0"/>
                        <a:t>Summer Week 5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accident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actually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busy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eighth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forward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forwards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guide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possess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occasion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Wednesday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fontAlgn="t">
                        <a:buNone/>
                      </a:pPr>
                      <a:r>
                        <a:rPr lang="en-GB" sz="1600" b="1" dirty="0"/>
                        <a:t>Summer Week 5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accident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actually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busy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eighth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forward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forwards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guide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possess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occasion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Wednesday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fontAlgn="t">
                        <a:buNone/>
                      </a:pPr>
                      <a:r>
                        <a:rPr lang="en-GB" sz="1600" b="1" dirty="0"/>
                        <a:t>Summer Week 5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accident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actually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busy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eighth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forward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forwards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guide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possess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occasion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Wednesday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fontAlgn="t">
                        <a:buNone/>
                      </a:pPr>
                      <a:r>
                        <a:rPr lang="en-GB" sz="1600" b="1" dirty="0"/>
                        <a:t>Summer Week 5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accident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actually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busy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eighth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forward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forwards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guide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possess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occasion</a:t>
                      </a:r>
                    </a:p>
                    <a:p>
                      <a:pPr marL="342900" indent="-342900" fontAlgn="t">
                        <a:buFont typeface="+mj-lt"/>
                        <a:buAutoNum type="arabicParenR"/>
                      </a:pPr>
                      <a:r>
                        <a:rPr lang="en-GB" sz="1600" dirty="0"/>
                        <a:t>Wednesday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5795353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243</TotalTime>
  <Words>931</Words>
  <Application>Microsoft Office PowerPoint</Application>
  <PresentationFormat>On-screen Show (4:3)</PresentationFormat>
  <Paragraphs>744</Paragraphs>
  <Slides>12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lboulton</dc:creator>
  <cp:lastModifiedBy>Kayleigh Jenkins</cp:lastModifiedBy>
  <cp:revision>33</cp:revision>
  <cp:lastPrinted>2021-02-10T13:30:51Z</cp:lastPrinted>
  <dcterms:created xsi:type="dcterms:W3CDTF">2019-09-06T12:10:20Z</dcterms:created>
  <dcterms:modified xsi:type="dcterms:W3CDTF">2021-04-08T15:17:07Z</dcterms:modified>
</cp:coreProperties>
</file>