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1" r:id="rId2"/>
    <p:sldId id="263" r:id="rId3"/>
    <p:sldId id="260" r:id="rId4"/>
    <p:sldId id="256" r:id="rId5"/>
    <p:sldId id="272" r:id="rId6"/>
    <p:sldId id="274" r:id="rId7"/>
    <p:sldId id="264" r:id="rId8"/>
    <p:sldId id="258" r:id="rId9"/>
    <p:sldId id="265" r:id="rId10"/>
    <p:sldId id="266" r:id="rId11"/>
    <p:sldId id="268" r:id="rId12"/>
    <p:sldId id="259" r:id="rId13"/>
    <p:sldId id="257" r:id="rId14"/>
    <p:sldId id="269" r:id="rId15"/>
    <p:sldId id="273"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8" d="100"/>
          <a:sy n="98" d="100"/>
        </p:scale>
        <p:origin x="11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260FD-1422-4E25-949C-7A52034675B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FF2013-EE93-4F65-A14C-56F8D0264A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B35CFE-D602-4ADF-AA5C-4BAD7328802D}"/>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5" name="Footer Placeholder 4">
            <a:extLst>
              <a:ext uri="{FF2B5EF4-FFF2-40B4-BE49-F238E27FC236}">
                <a16:creationId xmlns:a16="http://schemas.microsoft.com/office/drawing/2014/main" id="{437F11A2-72D4-4D80-BE51-E7132FE34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06E052-67F2-40B5-A198-4B4E23120687}"/>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16071738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030F80-CD6F-474D-8253-6BE7088F10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40D2F8-A6CB-4F8C-B2DD-DF7771E0389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384DF7-4E89-4D76-B06A-0039F9250440}"/>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5" name="Footer Placeholder 4">
            <a:extLst>
              <a:ext uri="{FF2B5EF4-FFF2-40B4-BE49-F238E27FC236}">
                <a16:creationId xmlns:a16="http://schemas.microsoft.com/office/drawing/2014/main" id="{46D52548-9FAF-4BE3-9BCD-A7A2A60ED1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193E7D-9DE0-4DBF-BC7B-26E39160058A}"/>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144581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3148C-033E-4245-9192-9DBCEB43CD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5B10BD2-9C16-4CB1-8C5C-D34E1D03BB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53BD90-B9EE-4ED3-9274-B1306EEBF8DC}"/>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5" name="Footer Placeholder 4">
            <a:extLst>
              <a:ext uri="{FF2B5EF4-FFF2-40B4-BE49-F238E27FC236}">
                <a16:creationId xmlns:a16="http://schemas.microsoft.com/office/drawing/2014/main" id="{58807F5B-B17C-46FD-9F10-2C5C19BF49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0E072F-E09C-48D2-BBFC-12EE7AF45BD8}"/>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2736752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4491F-8D8D-41AB-9FF8-F07AD92BD8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9F4BFF7-1AD5-491E-BA2B-62607792109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6307C44-4DC7-4208-8229-6EC87876E97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3C84FC-7543-4BA9-A6D6-84C7CC557FC5}"/>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6" name="Footer Placeholder 5">
            <a:extLst>
              <a:ext uri="{FF2B5EF4-FFF2-40B4-BE49-F238E27FC236}">
                <a16:creationId xmlns:a16="http://schemas.microsoft.com/office/drawing/2014/main" id="{AB4B5772-67F7-45D8-A9F8-0915B9B993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CA5662-A0BD-4C68-9D0C-E57DC70D57ED}"/>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3086737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E0906-B3E9-459C-A88C-793AE7E96B6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93DAB7B-65A6-4B1D-9893-E3D1089769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81FA8C1-754A-4A60-93EA-8AB0FF0D462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7285DC0-85BF-48D4-A74C-DB466A6D5D5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1DF6F3-63B6-493A-9675-8AD19BA9FE4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28AD4F-B3C8-4062-A44F-9BA81F1C2AC5}"/>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8" name="Footer Placeholder 7">
            <a:extLst>
              <a:ext uri="{FF2B5EF4-FFF2-40B4-BE49-F238E27FC236}">
                <a16:creationId xmlns:a16="http://schemas.microsoft.com/office/drawing/2014/main" id="{BA31071C-5028-4B94-B8DD-D5B7E48DBD0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50F095-040D-40C5-B7C3-E12B969D314A}"/>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364932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E1575A-58AB-4E4D-9132-3CD00AFB700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F66FCC-27AA-46AA-8B02-28C3C8212EBC}"/>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4" name="Footer Placeholder 3">
            <a:extLst>
              <a:ext uri="{FF2B5EF4-FFF2-40B4-BE49-F238E27FC236}">
                <a16:creationId xmlns:a16="http://schemas.microsoft.com/office/drawing/2014/main" id="{AF28B93F-12A4-4ACF-A96C-39AA68EB49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C10F052-548F-4531-A9F1-2E706FD52465}"/>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3028208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4B537B-0E2E-4A77-90A1-CD795B2AC3DD}"/>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3" name="Footer Placeholder 2">
            <a:extLst>
              <a:ext uri="{FF2B5EF4-FFF2-40B4-BE49-F238E27FC236}">
                <a16:creationId xmlns:a16="http://schemas.microsoft.com/office/drawing/2014/main" id="{FBE31960-F0F0-4544-ADD3-5E19741006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C6115D5-09A3-4EE3-A32F-EFAE05C7B9A9}"/>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1518463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C5322-A5D3-40E1-8436-22856AA43C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2E44124-FE64-41A3-95BA-E02C13BCC7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F40C42-F1AC-4835-BC2C-B18BC0575C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B3B726-DF11-4CD3-B74E-754614710F9C}"/>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6" name="Footer Placeholder 5">
            <a:extLst>
              <a:ext uri="{FF2B5EF4-FFF2-40B4-BE49-F238E27FC236}">
                <a16:creationId xmlns:a16="http://schemas.microsoft.com/office/drawing/2014/main" id="{29581BDD-4589-43EB-978A-42549C32CC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E4621D-F808-4E8A-B74B-9F6F64B2DA0E}"/>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3688783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5ED1A-3575-48F5-8030-DF26B2952D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2C2E0E0-B995-47B3-90A4-3BD784E3CF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748801-B02A-4474-8694-4A73111DD9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5A2B6F-BB24-4AED-BFAB-9860EAF1AE57}"/>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6" name="Footer Placeholder 5">
            <a:extLst>
              <a:ext uri="{FF2B5EF4-FFF2-40B4-BE49-F238E27FC236}">
                <a16:creationId xmlns:a16="http://schemas.microsoft.com/office/drawing/2014/main" id="{03E46264-AB0C-455E-8B85-B65E5577081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E7ACEF-586D-430A-8B3F-04DDCDC85A95}"/>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530339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B388-919E-4A07-934D-6CC0AFD38E8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78C497-C98E-4A67-A27E-03DDD05F12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8D9CF9-9E76-489E-B0A9-8536851272D2}"/>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5" name="Footer Placeholder 4">
            <a:extLst>
              <a:ext uri="{FF2B5EF4-FFF2-40B4-BE49-F238E27FC236}">
                <a16:creationId xmlns:a16="http://schemas.microsoft.com/office/drawing/2014/main" id="{ED7641DD-17E7-424E-B22F-F8D3B1F2AD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1F3DB4-D2F9-42B7-87D0-973B04AB0DF5}"/>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733870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B465A8-F5E6-49B3-B01E-03005EEEB2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E784C7-5588-4048-AC3B-D032740499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C6D61C-E8A6-4A68-9BC3-4A4BAEB170E5}"/>
              </a:ext>
            </a:extLst>
          </p:cNvPr>
          <p:cNvSpPr>
            <a:spLocks noGrp="1"/>
          </p:cNvSpPr>
          <p:nvPr>
            <p:ph type="dt" sz="half" idx="10"/>
          </p:nvPr>
        </p:nvSpPr>
        <p:spPr/>
        <p:txBody>
          <a:bodyPr/>
          <a:lstStyle/>
          <a:p>
            <a:fld id="{D3F4C9A7-096E-4120-8C7B-6B7B62394476}" type="datetimeFigureOut">
              <a:rPr lang="en-GB" smtClean="0"/>
              <a:t>18/09/2025</a:t>
            </a:fld>
            <a:endParaRPr lang="en-GB"/>
          </a:p>
        </p:txBody>
      </p:sp>
      <p:sp>
        <p:nvSpPr>
          <p:cNvPr id="5" name="Footer Placeholder 4">
            <a:extLst>
              <a:ext uri="{FF2B5EF4-FFF2-40B4-BE49-F238E27FC236}">
                <a16:creationId xmlns:a16="http://schemas.microsoft.com/office/drawing/2014/main" id="{3327D209-C07C-4575-B30F-2363598772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B3EC91-F8A4-4152-BE0F-CE2AADEB13AC}"/>
              </a:ext>
            </a:extLst>
          </p:cNvPr>
          <p:cNvSpPr>
            <a:spLocks noGrp="1"/>
          </p:cNvSpPr>
          <p:nvPr>
            <p:ph type="sldNum" sz="quarter" idx="12"/>
          </p:nvPr>
        </p:nvSpPr>
        <p:spPr/>
        <p:txBody>
          <a:bodyPr/>
          <a:lstStyle/>
          <a:p>
            <a:fld id="{964F7C8B-B53B-48D5-BF94-19428F305550}" type="slidenum">
              <a:rPr lang="en-GB" smtClean="0"/>
              <a:t>‹#›</a:t>
            </a:fld>
            <a:endParaRPr lang="en-GB"/>
          </a:p>
        </p:txBody>
      </p:sp>
    </p:spTree>
    <p:extLst>
      <p:ext uri="{BB962C8B-B14F-4D97-AF65-F5344CB8AC3E}">
        <p14:creationId xmlns:p14="http://schemas.microsoft.com/office/powerpoint/2010/main" val="1647110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6D99FF-1021-4711-AAD5-58BC27B1DA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EC1B72-592A-4FDB-BB18-A372CC0C17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EEF49E-1D94-4C0D-9E20-9B445FD932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F4C9A7-096E-4120-8C7B-6B7B62394476}" type="datetimeFigureOut">
              <a:rPr lang="en-GB" smtClean="0"/>
              <a:t>18/09/2025</a:t>
            </a:fld>
            <a:endParaRPr lang="en-GB"/>
          </a:p>
        </p:txBody>
      </p:sp>
      <p:sp>
        <p:nvSpPr>
          <p:cNvPr id="5" name="Footer Placeholder 4">
            <a:extLst>
              <a:ext uri="{FF2B5EF4-FFF2-40B4-BE49-F238E27FC236}">
                <a16:creationId xmlns:a16="http://schemas.microsoft.com/office/drawing/2014/main" id="{51BD28DB-EFBC-4215-8F64-64834AE334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BF12CFE-08E7-41B4-96D0-8C2A493C9A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4F7C8B-B53B-48D5-BF94-19428F305550}" type="slidenum">
              <a:rPr lang="en-GB" smtClean="0"/>
              <a:t>‹#›</a:t>
            </a:fld>
            <a:endParaRPr lang="en-GB"/>
          </a:p>
        </p:txBody>
      </p:sp>
    </p:spTree>
    <p:extLst>
      <p:ext uri="{BB962C8B-B14F-4D97-AF65-F5344CB8AC3E}">
        <p14:creationId xmlns:p14="http://schemas.microsoft.com/office/powerpoint/2010/main" val="21102990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canva.com/design/DAFZbzx6IAo/WG08uCfvsKEHZv2LGrNJSQ/view?utm_content=DAFZbzx6IAo&amp;utm_campaign=designshare&amp;utm_medium=link&amp;utm_source=editor#1" TargetMode="External"/><Relationship Id="rId1" Type="http://schemas.openxmlformats.org/officeDocument/2006/relationships/slideLayout" Target="../slideLayouts/slideLayout7.xml"/><Relationship Id="rId4" Type="http://schemas.openxmlformats.org/officeDocument/2006/relationships/hyperlink" Target="https://www.pgl.co.uk/Files/Templates/Designs/PGLCore/res/swf/virtual-tour/marchants/tour.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video" Target="https://player.vimeo.com/video/106273922?app_id=122963"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C006D4A-A0C7-4AE9-B07F-392B3F1420DA}"/>
              </a:ext>
            </a:extLst>
          </p:cNvPr>
          <p:cNvPicPr>
            <a:picLocks noChangeAspect="1"/>
          </p:cNvPicPr>
          <p:nvPr/>
        </p:nvPicPr>
        <p:blipFill rotWithShape="1">
          <a:blip r:embed="rId2"/>
          <a:srcRect r="30244" b="73514"/>
          <a:stretch/>
        </p:blipFill>
        <p:spPr>
          <a:xfrm>
            <a:off x="141400" y="84842"/>
            <a:ext cx="3422579" cy="2007909"/>
          </a:xfrm>
          <a:prstGeom prst="rect">
            <a:avLst/>
          </a:prstGeom>
        </p:spPr>
      </p:pic>
      <p:sp>
        <p:nvSpPr>
          <p:cNvPr id="3" name="Rectangle 2">
            <a:extLst>
              <a:ext uri="{FF2B5EF4-FFF2-40B4-BE49-F238E27FC236}">
                <a16:creationId xmlns:a16="http://schemas.microsoft.com/office/drawing/2014/main" id="{403773E6-D0D5-4A0B-81A9-56E9A6979527}"/>
              </a:ext>
            </a:extLst>
          </p:cNvPr>
          <p:cNvSpPr/>
          <p:nvPr/>
        </p:nvSpPr>
        <p:spPr>
          <a:xfrm>
            <a:off x="3748538" y="580964"/>
            <a:ext cx="7881196" cy="101566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13</a:t>
            </a:r>
            <a:r>
              <a:rPr lang="en-US" sz="6000" b="1" cap="none" spc="0" baseline="30000" dirty="0">
                <a:ln/>
                <a:solidFill>
                  <a:schemeClr val="accent4"/>
                </a:solidFill>
                <a:effectLst/>
              </a:rPr>
              <a:t>th</a:t>
            </a:r>
            <a:r>
              <a:rPr lang="en-US" sz="6000" b="1" cap="none" spc="0" dirty="0">
                <a:ln/>
                <a:solidFill>
                  <a:schemeClr val="accent4"/>
                </a:solidFill>
                <a:effectLst/>
              </a:rPr>
              <a:t> – 17</a:t>
            </a:r>
            <a:r>
              <a:rPr lang="en-US" sz="6000" b="1" cap="none" spc="0" baseline="30000" dirty="0">
                <a:ln/>
                <a:solidFill>
                  <a:schemeClr val="accent4"/>
                </a:solidFill>
                <a:effectLst/>
              </a:rPr>
              <a:t>th</a:t>
            </a:r>
            <a:r>
              <a:rPr lang="en-US" sz="6000" b="1" cap="none" spc="0" dirty="0">
                <a:ln/>
                <a:solidFill>
                  <a:schemeClr val="accent4"/>
                </a:solidFill>
                <a:effectLst/>
              </a:rPr>
              <a:t> October 2025</a:t>
            </a:r>
          </a:p>
        </p:txBody>
      </p:sp>
      <p:pic>
        <p:nvPicPr>
          <p:cNvPr id="5" name="Picture 4">
            <a:extLst>
              <a:ext uri="{FF2B5EF4-FFF2-40B4-BE49-F238E27FC236}">
                <a16:creationId xmlns:a16="http://schemas.microsoft.com/office/drawing/2014/main" id="{92F8CAB1-6FE2-4ABA-8F22-7122C7D9D09A}"/>
              </a:ext>
            </a:extLst>
          </p:cNvPr>
          <p:cNvPicPr>
            <a:picLocks noChangeAspect="1"/>
          </p:cNvPicPr>
          <p:nvPr/>
        </p:nvPicPr>
        <p:blipFill>
          <a:blip r:embed="rId3"/>
          <a:stretch>
            <a:fillRect/>
          </a:stretch>
        </p:blipFill>
        <p:spPr>
          <a:xfrm>
            <a:off x="3436610" y="2196448"/>
            <a:ext cx="8542760" cy="4473328"/>
          </a:xfrm>
          <a:prstGeom prst="rect">
            <a:avLst/>
          </a:prstGeom>
          <a:ln>
            <a:noFill/>
          </a:ln>
          <a:effectLst>
            <a:softEdge rad="112500"/>
          </a:effectLst>
        </p:spPr>
      </p:pic>
      <p:sp>
        <p:nvSpPr>
          <p:cNvPr id="6" name="Rectangle 5">
            <a:extLst>
              <a:ext uri="{FF2B5EF4-FFF2-40B4-BE49-F238E27FC236}">
                <a16:creationId xmlns:a16="http://schemas.microsoft.com/office/drawing/2014/main" id="{7007F4E6-B25A-409B-B983-444AF3A1D17F}"/>
              </a:ext>
            </a:extLst>
          </p:cNvPr>
          <p:cNvSpPr/>
          <p:nvPr/>
        </p:nvSpPr>
        <p:spPr>
          <a:xfrm>
            <a:off x="209139" y="3249889"/>
            <a:ext cx="3117414" cy="2308324"/>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4800" b="1" cap="none" spc="0" dirty="0" err="1">
                <a:ln/>
                <a:solidFill>
                  <a:schemeClr val="accent4"/>
                </a:solidFill>
                <a:effectLst/>
              </a:rPr>
              <a:t>Marchants</a:t>
            </a:r>
            <a:r>
              <a:rPr lang="en-US" sz="4800" b="1" cap="none" spc="0" dirty="0">
                <a:ln/>
                <a:solidFill>
                  <a:schemeClr val="accent4"/>
                </a:solidFill>
                <a:effectLst/>
              </a:rPr>
              <a:t> Hill</a:t>
            </a:r>
          </a:p>
          <a:p>
            <a:pPr algn="ctr"/>
            <a:r>
              <a:rPr lang="en-US" sz="4800" b="1" dirty="0">
                <a:ln/>
                <a:solidFill>
                  <a:schemeClr val="accent4"/>
                </a:solidFill>
              </a:rPr>
              <a:t>Surrey</a:t>
            </a:r>
            <a:endParaRPr lang="en-US" sz="4800" b="1" cap="none" spc="0" dirty="0">
              <a:ln/>
              <a:solidFill>
                <a:schemeClr val="accent4"/>
              </a:solidFill>
              <a:effectLst/>
            </a:endParaRPr>
          </a:p>
        </p:txBody>
      </p:sp>
    </p:spTree>
    <p:extLst>
      <p:ext uri="{BB962C8B-B14F-4D97-AF65-F5344CB8AC3E}">
        <p14:creationId xmlns:p14="http://schemas.microsoft.com/office/powerpoint/2010/main" val="3458015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382A4E-37DB-44DE-9EA3-E9A33DB34FDE}"/>
              </a:ext>
            </a:extLst>
          </p:cNvPr>
          <p:cNvPicPr>
            <a:picLocks noChangeAspect="1"/>
          </p:cNvPicPr>
          <p:nvPr/>
        </p:nvPicPr>
        <p:blipFill>
          <a:blip r:embed="rId2"/>
          <a:stretch>
            <a:fillRect/>
          </a:stretch>
        </p:blipFill>
        <p:spPr>
          <a:xfrm>
            <a:off x="1165064" y="1911379"/>
            <a:ext cx="9711074" cy="2528645"/>
          </a:xfrm>
          <a:prstGeom prst="rect">
            <a:avLst/>
          </a:prstGeom>
        </p:spPr>
      </p:pic>
      <p:sp>
        <p:nvSpPr>
          <p:cNvPr id="4" name="Rectangle 3">
            <a:extLst>
              <a:ext uri="{FF2B5EF4-FFF2-40B4-BE49-F238E27FC236}">
                <a16:creationId xmlns:a16="http://schemas.microsoft.com/office/drawing/2014/main" id="{876775A3-C60B-4A72-A0A3-1723678AE96F}"/>
              </a:ext>
            </a:extLst>
          </p:cNvPr>
          <p:cNvSpPr/>
          <p:nvPr/>
        </p:nvSpPr>
        <p:spPr>
          <a:xfrm>
            <a:off x="2386561" y="247191"/>
            <a:ext cx="7268080" cy="101566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Why PGL/Residential?</a:t>
            </a:r>
          </a:p>
        </p:txBody>
      </p:sp>
      <p:sp>
        <p:nvSpPr>
          <p:cNvPr id="5" name="TextBox 4">
            <a:extLst>
              <a:ext uri="{FF2B5EF4-FFF2-40B4-BE49-F238E27FC236}">
                <a16:creationId xmlns:a16="http://schemas.microsoft.com/office/drawing/2014/main" id="{04DA0336-2BCB-4D08-9479-22ED26C23052}"/>
              </a:ext>
            </a:extLst>
          </p:cNvPr>
          <p:cNvSpPr txBox="1"/>
          <p:nvPr/>
        </p:nvSpPr>
        <p:spPr>
          <a:xfrm>
            <a:off x="556181" y="4892511"/>
            <a:ext cx="2356701" cy="954107"/>
          </a:xfrm>
          <a:prstGeom prst="rect">
            <a:avLst/>
          </a:prstGeom>
          <a:noFill/>
        </p:spPr>
        <p:txBody>
          <a:bodyPr wrap="square" rtlCol="0">
            <a:spAutoFit/>
          </a:bodyPr>
          <a:lstStyle/>
          <a:p>
            <a:pPr algn="ctr"/>
            <a:r>
              <a:rPr lang="en-GB" sz="2800" b="1" dirty="0">
                <a:solidFill>
                  <a:srgbClr val="FFFF00"/>
                </a:solidFill>
              </a:rPr>
              <a:t>Builds Independence</a:t>
            </a:r>
          </a:p>
        </p:txBody>
      </p:sp>
      <p:sp>
        <p:nvSpPr>
          <p:cNvPr id="6" name="TextBox 5">
            <a:extLst>
              <a:ext uri="{FF2B5EF4-FFF2-40B4-BE49-F238E27FC236}">
                <a16:creationId xmlns:a16="http://schemas.microsoft.com/office/drawing/2014/main" id="{D2ADBCDB-6C17-45EB-A95F-EA02997DD524}"/>
              </a:ext>
            </a:extLst>
          </p:cNvPr>
          <p:cNvSpPr txBox="1"/>
          <p:nvPr/>
        </p:nvSpPr>
        <p:spPr>
          <a:xfrm>
            <a:off x="4743253" y="5525678"/>
            <a:ext cx="2356701" cy="523220"/>
          </a:xfrm>
          <a:prstGeom prst="rect">
            <a:avLst/>
          </a:prstGeom>
          <a:noFill/>
        </p:spPr>
        <p:txBody>
          <a:bodyPr wrap="square" rtlCol="0">
            <a:spAutoFit/>
          </a:bodyPr>
          <a:lstStyle/>
          <a:p>
            <a:pPr algn="ctr"/>
            <a:r>
              <a:rPr lang="en-GB" sz="2800" b="1" dirty="0">
                <a:solidFill>
                  <a:srgbClr val="FFFF00"/>
                </a:solidFill>
              </a:rPr>
              <a:t>Team Building</a:t>
            </a:r>
          </a:p>
        </p:txBody>
      </p:sp>
      <p:sp>
        <p:nvSpPr>
          <p:cNvPr id="7" name="TextBox 6">
            <a:extLst>
              <a:ext uri="{FF2B5EF4-FFF2-40B4-BE49-F238E27FC236}">
                <a16:creationId xmlns:a16="http://schemas.microsoft.com/office/drawing/2014/main" id="{9A4E2F3A-2B39-482B-AFCD-5C6EDD6308B8}"/>
              </a:ext>
            </a:extLst>
          </p:cNvPr>
          <p:cNvSpPr txBox="1"/>
          <p:nvPr/>
        </p:nvSpPr>
        <p:spPr>
          <a:xfrm>
            <a:off x="8930325" y="5088549"/>
            <a:ext cx="2356701" cy="954107"/>
          </a:xfrm>
          <a:prstGeom prst="rect">
            <a:avLst/>
          </a:prstGeom>
          <a:noFill/>
        </p:spPr>
        <p:txBody>
          <a:bodyPr wrap="square" rtlCol="0">
            <a:spAutoFit/>
          </a:bodyPr>
          <a:lstStyle/>
          <a:p>
            <a:pPr algn="ctr"/>
            <a:r>
              <a:rPr lang="en-GB" sz="2800" b="1" dirty="0">
                <a:solidFill>
                  <a:srgbClr val="FFFF00"/>
                </a:solidFill>
              </a:rPr>
              <a:t>Year 6 right of passage!</a:t>
            </a:r>
          </a:p>
        </p:txBody>
      </p:sp>
    </p:spTree>
    <p:extLst>
      <p:ext uri="{BB962C8B-B14F-4D97-AF65-F5344CB8AC3E}">
        <p14:creationId xmlns:p14="http://schemas.microsoft.com/office/powerpoint/2010/main" val="2724278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865044-57F3-4472-8877-1F95FBFF453F}"/>
              </a:ext>
            </a:extLst>
          </p:cNvPr>
          <p:cNvSpPr txBox="1"/>
          <p:nvPr/>
        </p:nvSpPr>
        <p:spPr>
          <a:xfrm>
            <a:off x="284375" y="5966200"/>
            <a:ext cx="11623249" cy="923330"/>
          </a:xfrm>
          <a:prstGeom prst="rect">
            <a:avLst/>
          </a:prstGeom>
          <a:noFill/>
        </p:spPr>
        <p:txBody>
          <a:bodyPr wrap="square">
            <a:spAutoFit/>
          </a:bodyPr>
          <a:lstStyle/>
          <a:p>
            <a:r>
              <a:rPr lang="en-GB" dirty="0">
                <a:hlinkClick r:id="rId2"/>
              </a:rPr>
              <a:t>https://www.canva.com/design/DAFZbzx6IAo/WG08uCfvsKEHZv2LGrNJSQ/view?utm_content=DAFZbzx6IAo&amp;utm_campaign=designshare&amp;utm_medium=link&amp;utm_source=editor#1</a:t>
            </a:r>
            <a:endParaRPr lang="en-GB" dirty="0"/>
          </a:p>
          <a:p>
            <a:endParaRPr lang="en-GB" dirty="0"/>
          </a:p>
        </p:txBody>
      </p:sp>
      <p:sp>
        <p:nvSpPr>
          <p:cNvPr id="4" name="Rectangle 3">
            <a:extLst>
              <a:ext uri="{FF2B5EF4-FFF2-40B4-BE49-F238E27FC236}">
                <a16:creationId xmlns:a16="http://schemas.microsoft.com/office/drawing/2014/main" id="{C6D52203-CCE8-4E40-9562-148E867191C6}"/>
              </a:ext>
            </a:extLst>
          </p:cNvPr>
          <p:cNvSpPr/>
          <p:nvPr/>
        </p:nvSpPr>
        <p:spPr>
          <a:xfrm>
            <a:off x="2602391" y="247191"/>
            <a:ext cx="6836423" cy="101566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Where we’re going…</a:t>
            </a:r>
          </a:p>
        </p:txBody>
      </p:sp>
      <p:pic>
        <p:nvPicPr>
          <p:cNvPr id="6" name="Picture 5">
            <a:extLst>
              <a:ext uri="{FF2B5EF4-FFF2-40B4-BE49-F238E27FC236}">
                <a16:creationId xmlns:a16="http://schemas.microsoft.com/office/drawing/2014/main" id="{5862C243-043C-4559-9518-17B083023C93}"/>
              </a:ext>
            </a:extLst>
          </p:cNvPr>
          <p:cNvPicPr>
            <a:picLocks noChangeAspect="1"/>
          </p:cNvPicPr>
          <p:nvPr/>
        </p:nvPicPr>
        <p:blipFill>
          <a:blip r:embed="rId3"/>
          <a:stretch>
            <a:fillRect/>
          </a:stretch>
        </p:blipFill>
        <p:spPr>
          <a:xfrm>
            <a:off x="2297359" y="1262854"/>
            <a:ext cx="7597280" cy="4154515"/>
          </a:xfrm>
          <a:prstGeom prst="rect">
            <a:avLst/>
          </a:prstGeom>
        </p:spPr>
      </p:pic>
      <p:sp>
        <p:nvSpPr>
          <p:cNvPr id="8" name="TextBox 7">
            <a:extLst>
              <a:ext uri="{FF2B5EF4-FFF2-40B4-BE49-F238E27FC236}">
                <a16:creationId xmlns:a16="http://schemas.microsoft.com/office/drawing/2014/main" id="{188F7A3C-0065-41B0-9296-6407C7B23B45}"/>
              </a:ext>
            </a:extLst>
          </p:cNvPr>
          <p:cNvSpPr txBox="1"/>
          <p:nvPr/>
        </p:nvSpPr>
        <p:spPr>
          <a:xfrm>
            <a:off x="284374" y="5460091"/>
            <a:ext cx="10716705" cy="646331"/>
          </a:xfrm>
          <a:prstGeom prst="rect">
            <a:avLst/>
          </a:prstGeom>
          <a:noFill/>
        </p:spPr>
        <p:txBody>
          <a:bodyPr wrap="square">
            <a:spAutoFit/>
          </a:bodyPr>
          <a:lstStyle/>
          <a:p>
            <a:r>
              <a:rPr lang="en-GB" dirty="0">
                <a:hlinkClick r:id="rId4"/>
              </a:rPr>
              <a:t>https://www.pgl.co.uk/Files/Templates/Designs/PGLCore/res/swf/virtual-tour/marchants/tour.html</a:t>
            </a:r>
            <a:endParaRPr lang="en-GB" dirty="0"/>
          </a:p>
          <a:p>
            <a:endParaRPr lang="en-GB" dirty="0"/>
          </a:p>
        </p:txBody>
      </p:sp>
    </p:spTree>
    <p:extLst>
      <p:ext uri="{BB962C8B-B14F-4D97-AF65-F5344CB8AC3E}">
        <p14:creationId xmlns:p14="http://schemas.microsoft.com/office/powerpoint/2010/main" val="795220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E21BE5A8-195B-40D2-B131-4261794AD09E}"/>
              </a:ext>
            </a:extLst>
          </p:cNvPr>
          <p:cNvGrpSpPr/>
          <p:nvPr/>
        </p:nvGrpSpPr>
        <p:grpSpPr>
          <a:xfrm>
            <a:off x="99642" y="47135"/>
            <a:ext cx="6352603" cy="6746659"/>
            <a:chOff x="99642" y="0"/>
            <a:chExt cx="6352603" cy="6746659"/>
          </a:xfrm>
        </p:grpSpPr>
        <p:pic>
          <p:nvPicPr>
            <p:cNvPr id="5" name="Picture 4">
              <a:extLst>
                <a:ext uri="{FF2B5EF4-FFF2-40B4-BE49-F238E27FC236}">
                  <a16:creationId xmlns:a16="http://schemas.microsoft.com/office/drawing/2014/main" id="{8FC591A7-47F8-44CA-A7DB-318497F1F6DD}"/>
                </a:ext>
              </a:extLst>
            </p:cNvPr>
            <p:cNvPicPr>
              <a:picLocks noChangeAspect="1"/>
            </p:cNvPicPr>
            <p:nvPr/>
          </p:nvPicPr>
          <p:blipFill>
            <a:blip r:embed="rId2"/>
            <a:stretch>
              <a:fillRect/>
            </a:stretch>
          </p:blipFill>
          <p:spPr>
            <a:xfrm>
              <a:off x="99642" y="0"/>
              <a:ext cx="6343176" cy="5081047"/>
            </a:xfrm>
            <a:prstGeom prst="rect">
              <a:avLst/>
            </a:prstGeom>
          </p:spPr>
        </p:pic>
        <p:pic>
          <p:nvPicPr>
            <p:cNvPr id="7" name="Picture 6">
              <a:extLst>
                <a:ext uri="{FF2B5EF4-FFF2-40B4-BE49-F238E27FC236}">
                  <a16:creationId xmlns:a16="http://schemas.microsoft.com/office/drawing/2014/main" id="{D688EA1F-DB29-4FFF-B312-FCF0F4E050AF}"/>
                </a:ext>
              </a:extLst>
            </p:cNvPr>
            <p:cNvPicPr>
              <a:picLocks noChangeAspect="1"/>
            </p:cNvPicPr>
            <p:nvPr/>
          </p:nvPicPr>
          <p:blipFill>
            <a:blip r:embed="rId3"/>
            <a:stretch>
              <a:fillRect/>
            </a:stretch>
          </p:blipFill>
          <p:spPr>
            <a:xfrm>
              <a:off x="109069" y="4567606"/>
              <a:ext cx="6343176" cy="2179053"/>
            </a:xfrm>
            <a:prstGeom prst="rect">
              <a:avLst/>
            </a:prstGeom>
          </p:spPr>
        </p:pic>
      </p:grpSp>
      <p:pic>
        <p:nvPicPr>
          <p:cNvPr id="9" name="Picture 8">
            <a:extLst>
              <a:ext uri="{FF2B5EF4-FFF2-40B4-BE49-F238E27FC236}">
                <a16:creationId xmlns:a16="http://schemas.microsoft.com/office/drawing/2014/main" id="{46EC69C7-8912-4FE7-8EAF-D6EDC45CD8C6}"/>
              </a:ext>
            </a:extLst>
          </p:cNvPr>
          <p:cNvPicPr>
            <a:picLocks noChangeAspect="1"/>
          </p:cNvPicPr>
          <p:nvPr/>
        </p:nvPicPr>
        <p:blipFill>
          <a:blip r:embed="rId4"/>
          <a:stretch>
            <a:fillRect/>
          </a:stretch>
        </p:blipFill>
        <p:spPr>
          <a:xfrm>
            <a:off x="7028861" y="907844"/>
            <a:ext cx="4235295" cy="2689075"/>
          </a:xfrm>
          <a:prstGeom prst="rect">
            <a:avLst/>
          </a:prstGeom>
        </p:spPr>
      </p:pic>
      <p:pic>
        <p:nvPicPr>
          <p:cNvPr id="11" name="Picture 10">
            <a:extLst>
              <a:ext uri="{FF2B5EF4-FFF2-40B4-BE49-F238E27FC236}">
                <a16:creationId xmlns:a16="http://schemas.microsoft.com/office/drawing/2014/main" id="{360D7D07-2174-4137-A2F3-F079770FF68E}"/>
              </a:ext>
            </a:extLst>
          </p:cNvPr>
          <p:cNvPicPr>
            <a:picLocks noChangeAspect="1"/>
          </p:cNvPicPr>
          <p:nvPr/>
        </p:nvPicPr>
        <p:blipFill>
          <a:blip r:embed="rId5"/>
          <a:stretch>
            <a:fillRect/>
          </a:stretch>
        </p:blipFill>
        <p:spPr>
          <a:xfrm>
            <a:off x="9111309" y="3318927"/>
            <a:ext cx="2879586" cy="2591627"/>
          </a:xfrm>
          <a:prstGeom prst="rect">
            <a:avLst/>
          </a:prstGeom>
        </p:spPr>
      </p:pic>
      <p:sp>
        <p:nvSpPr>
          <p:cNvPr id="13" name="TextBox 12">
            <a:extLst>
              <a:ext uri="{FF2B5EF4-FFF2-40B4-BE49-F238E27FC236}">
                <a16:creationId xmlns:a16="http://schemas.microsoft.com/office/drawing/2014/main" id="{E9394C70-8F84-4A12-A44D-146A52823AFE}"/>
              </a:ext>
            </a:extLst>
          </p:cNvPr>
          <p:cNvSpPr txBox="1"/>
          <p:nvPr/>
        </p:nvSpPr>
        <p:spPr>
          <a:xfrm>
            <a:off x="6702458" y="261513"/>
            <a:ext cx="5288437" cy="646331"/>
          </a:xfrm>
          <a:prstGeom prst="rect">
            <a:avLst/>
          </a:prstGeom>
          <a:noFill/>
        </p:spPr>
        <p:txBody>
          <a:bodyPr wrap="square" rtlCol="0">
            <a:spAutoFit/>
          </a:bodyPr>
          <a:lstStyle/>
          <a:p>
            <a:r>
              <a:rPr lang="en-GB" sz="3600" b="1" dirty="0">
                <a:solidFill>
                  <a:srgbClr val="FFFF00"/>
                </a:solidFill>
              </a:rPr>
              <a:t>Where we’re going…</a:t>
            </a:r>
          </a:p>
        </p:txBody>
      </p:sp>
      <p:sp>
        <p:nvSpPr>
          <p:cNvPr id="14" name="TextBox 13">
            <a:extLst>
              <a:ext uri="{FF2B5EF4-FFF2-40B4-BE49-F238E27FC236}">
                <a16:creationId xmlns:a16="http://schemas.microsoft.com/office/drawing/2014/main" id="{1FD8D1B9-3A7D-462D-9C57-F6931DF01589}"/>
              </a:ext>
            </a:extLst>
          </p:cNvPr>
          <p:cNvSpPr txBox="1"/>
          <p:nvPr/>
        </p:nvSpPr>
        <p:spPr>
          <a:xfrm>
            <a:off x="6608190" y="3836709"/>
            <a:ext cx="1649690" cy="1384995"/>
          </a:xfrm>
          <a:prstGeom prst="rect">
            <a:avLst/>
          </a:prstGeom>
          <a:noFill/>
        </p:spPr>
        <p:txBody>
          <a:bodyPr wrap="square" rtlCol="0">
            <a:spAutoFit/>
          </a:bodyPr>
          <a:lstStyle/>
          <a:p>
            <a:pPr algn="ctr"/>
            <a:r>
              <a:rPr lang="en-GB" sz="2800" b="1" dirty="0">
                <a:solidFill>
                  <a:srgbClr val="FFFF00"/>
                </a:solidFill>
              </a:rPr>
              <a:t>This is our block!</a:t>
            </a:r>
          </a:p>
        </p:txBody>
      </p:sp>
      <p:cxnSp>
        <p:nvCxnSpPr>
          <p:cNvPr id="16" name="Straight Arrow Connector 15">
            <a:extLst>
              <a:ext uri="{FF2B5EF4-FFF2-40B4-BE49-F238E27FC236}">
                <a16:creationId xmlns:a16="http://schemas.microsoft.com/office/drawing/2014/main" id="{8A8EF8FF-9B44-4B1A-B94F-6A50CE8EEC29}"/>
              </a:ext>
            </a:extLst>
          </p:cNvPr>
          <p:cNvCxnSpPr>
            <a:cxnSpLocks/>
          </p:cNvCxnSpPr>
          <p:nvPr/>
        </p:nvCxnSpPr>
        <p:spPr>
          <a:xfrm flipH="1">
            <a:off x="2149311" y="4336330"/>
            <a:ext cx="4751111" cy="157422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9417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52D6B52-99E9-4657-8E48-EE121EB0E1BC}"/>
              </a:ext>
            </a:extLst>
          </p:cNvPr>
          <p:cNvSpPr/>
          <p:nvPr/>
        </p:nvSpPr>
        <p:spPr>
          <a:xfrm>
            <a:off x="382385" y="224637"/>
            <a:ext cx="11441410" cy="101566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Monday and Friday Logistics</a:t>
            </a:r>
          </a:p>
        </p:txBody>
      </p:sp>
      <p:pic>
        <p:nvPicPr>
          <p:cNvPr id="3" name="Picture 2">
            <a:extLst>
              <a:ext uri="{FF2B5EF4-FFF2-40B4-BE49-F238E27FC236}">
                <a16:creationId xmlns:a16="http://schemas.microsoft.com/office/drawing/2014/main" id="{6ECE30DE-1478-42FC-A12C-9D4B30733907}"/>
              </a:ext>
            </a:extLst>
          </p:cNvPr>
          <p:cNvPicPr>
            <a:picLocks noChangeAspect="1"/>
          </p:cNvPicPr>
          <p:nvPr/>
        </p:nvPicPr>
        <p:blipFill>
          <a:blip r:embed="rId2"/>
          <a:stretch>
            <a:fillRect/>
          </a:stretch>
        </p:blipFill>
        <p:spPr>
          <a:xfrm>
            <a:off x="306603" y="1185410"/>
            <a:ext cx="11729226" cy="4855882"/>
          </a:xfrm>
          <a:prstGeom prst="rect">
            <a:avLst/>
          </a:prstGeom>
        </p:spPr>
      </p:pic>
    </p:spTree>
    <p:extLst>
      <p:ext uri="{BB962C8B-B14F-4D97-AF65-F5344CB8AC3E}">
        <p14:creationId xmlns:p14="http://schemas.microsoft.com/office/powerpoint/2010/main" val="41333723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52D6B52-99E9-4657-8E48-EE121EB0E1BC}"/>
              </a:ext>
            </a:extLst>
          </p:cNvPr>
          <p:cNvSpPr/>
          <p:nvPr/>
        </p:nvSpPr>
        <p:spPr>
          <a:xfrm>
            <a:off x="382385" y="224637"/>
            <a:ext cx="11441410" cy="101566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Monday and Friday Logistics</a:t>
            </a:r>
          </a:p>
        </p:txBody>
      </p:sp>
      <p:sp>
        <p:nvSpPr>
          <p:cNvPr id="2" name="TextBox 1">
            <a:extLst>
              <a:ext uri="{FF2B5EF4-FFF2-40B4-BE49-F238E27FC236}">
                <a16:creationId xmlns:a16="http://schemas.microsoft.com/office/drawing/2014/main" id="{9818A77A-DD8E-4978-9DA7-26DC4F8F69D3}"/>
              </a:ext>
            </a:extLst>
          </p:cNvPr>
          <p:cNvSpPr txBox="1"/>
          <p:nvPr/>
        </p:nvSpPr>
        <p:spPr>
          <a:xfrm>
            <a:off x="648393" y="1502286"/>
            <a:ext cx="11006051" cy="5016758"/>
          </a:xfrm>
          <a:prstGeom prst="rect">
            <a:avLst/>
          </a:prstGeom>
          <a:noFill/>
        </p:spPr>
        <p:txBody>
          <a:bodyPr wrap="square" rtlCol="0">
            <a:spAutoFit/>
          </a:bodyPr>
          <a:lstStyle/>
          <a:p>
            <a:pPr marL="457200" indent="-457200">
              <a:buFont typeface="Arial" panose="020B0604020202020204" pitchFamily="34" charset="0"/>
              <a:buChar char="•"/>
            </a:pPr>
            <a:r>
              <a:rPr lang="en-GB" sz="3200" dirty="0">
                <a:solidFill>
                  <a:srgbClr val="FFFF00"/>
                </a:solidFill>
              </a:rPr>
              <a:t>On Monday, morning children should be dropped off at the Main Hall with their bags and bedding. This is from 8:30am-8:55am (normal drop off time).</a:t>
            </a:r>
          </a:p>
          <a:p>
            <a:pPr marL="457200" indent="-457200">
              <a:buFont typeface="Arial" panose="020B0604020202020204" pitchFamily="34" charset="0"/>
              <a:buChar char="•"/>
            </a:pPr>
            <a:endParaRPr lang="en-GB" sz="3200" dirty="0">
              <a:solidFill>
                <a:srgbClr val="FFFF00"/>
              </a:solidFill>
            </a:endParaRPr>
          </a:p>
          <a:p>
            <a:pPr marL="457200" indent="-457200">
              <a:buFont typeface="Arial" panose="020B0604020202020204" pitchFamily="34" charset="0"/>
              <a:buChar char="•"/>
            </a:pPr>
            <a:r>
              <a:rPr lang="en-GB" sz="3200" dirty="0">
                <a:solidFill>
                  <a:srgbClr val="FFFF00"/>
                </a:solidFill>
              </a:rPr>
              <a:t>Any medication to be handed into the child’s class teacher.</a:t>
            </a:r>
          </a:p>
          <a:p>
            <a:pPr marL="457200" indent="-457200">
              <a:buFont typeface="Arial" panose="020B0604020202020204" pitchFamily="34" charset="0"/>
              <a:buChar char="•"/>
            </a:pPr>
            <a:endParaRPr lang="en-GB" sz="3200" dirty="0">
              <a:solidFill>
                <a:srgbClr val="FFFF00"/>
              </a:solidFill>
            </a:endParaRPr>
          </a:p>
          <a:p>
            <a:pPr marL="457200" indent="-457200">
              <a:buFont typeface="Arial" panose="020B0604020202020204" pitchFamily="34" charset="0"/>
              <a:buChar char="•"/>
            </a:pPr>
            <a:r>
              <a:rPr lang="en-GB" sz="3200" dirty="0">
                <a:solidFill>
                  <a:srgbClr val="FFFF00"/>
                </a:solidFill>
              </a:rPr>
              <a:t>We should be leaving PGL at 2pm on Friday and hope to be back in school for the end of the school day.</a:t>
            </a:r>
          </a:p>
          <a:p>
            <a:pPr marL="457200" indent="-457200">
              <a:buFont typeface="Arial" panose="020B0604020202020204" pitchFamily="34" charset="0"/>
              <a:buChar char="•"/>
            </a:pPr>
            <a:endParaRPr lang="en-GB" sz="3200" dirty="0">
              <a:solidFill>
                <a:srgbClr val="FFFF00"/>
              </a:solidFill>
            </a:endParaRPr>
          </a:p>
          <a:p>
            <a:pPr marL="457200" indent="-457200">
              <a:buFont typeface="Arial" panose="020B0604020202020204" pitchFamily="34" charset="0"/>
              <a:buChar char="•"/>
            </a:pPr>
            <a:r>
              <a:rPr lang="en-GB" sz="3200" dirty="0">
                <a:solidFill>
                  <a:srgbClr val="FFFF00"/>
                </a:solidFill>
              </a:rPr>
              <a:t>Children will be collected on the Friday from the Main Hall. </a:t>
            </a:r>
          </a:p>
        </p:txBody>
      </p:sp>
    </p:spTree>
    <p:extLst>
      <p:ext uri="{BB962C8B-B14F-4D97-AF65-F5344CB8AC3E}">
        <p14:creationId xmlns:p14="http://schemas.microsoft.com/office/powerpoint/2010/main" val="2493180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E5C9739-E0E1-49E8-962B-1713A7DE81DA}"/>
              </a:ext>
            </a:extLst>
          </p:cNvPr>
          <p:cNvPicPr>
            <a:picLocks noChangeAspect="1"/>
          </p:cNvPicPr>
          <p:nvPr/>
        </p:nvPicPr>
        <p:blipFill>
          <a:blip r:embed="rId2"/>
          <a:stretch>
            <a:fillRect/>
          </a:stretch>
        </p:blipFill>
        <p:spPr>
          <a:xfrm>
            <a:off x="1173053" y="723368"/>
            <a:ext cx="9845893" cy="6134632"/>
          </a:xfrm>
          <a:prstGeom prst="rect">
            <a:avLst/>
          </a:prstGeom>
        </p:spPr>
      </p:pic>
      <p:sp>
        <p:nvSpPr>
          <p:cNvPr id="4" name="Rectangle 3">
            <a:extLst>
              <a:ext uri="{FF2B5EF4-FFF2-40B4-BE49-F238E27FC236}">
                <a16:creationId xmlns:a16="http://schemas.microsoft.com/office/drawing/2014/main" id="{BF31544B-032E-4E4B-AB09-E7424A0B6761}"/>
              </a:ext>
            </a:extLst>
          </p:cNvPr>
          <p:cNvSpPr/>
          <p:nvPr/>
        </p:nvSpPr>
        <p:spPr>
          <a:xfrm>
            <a:off x="1062462" y="-120457"/>
            <a:ext cx="9916305"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cap="none" spc="0" dirty="0">
                <a:ln/>
                <a:solidFill>
                  <a:schemeClr val="accent4"/>
                </a:solidFill>
                <a:effectLst/>
              </a:rPr>
              <a:t>What does a typical day look like?</a:t>
            </a:r>
          </a:p>
        </p:txBody>
      </p:sp>
    </p:spTree>
    <p:extLst>
      <p:ext uri="{BB962C8B-B14F-4D97-AF65-F5344CB8AC3E}">
        <p14:creationId xmlns:p14="http://schemas.microsoft.com/office/powerpoint/2010/main" val="981132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Experience a PGL day – timelapse">
            <a:hlinkClick r:id="" action="ppaction://media"/>
            <a:extLst>
              <a:ext uri="{FF2B5EF4-FFF2-40B4-BE49-F238E27FC236}">
                <a16:creationId xmlns:a16="http://schemas.microsoft.com/office/drawing/2014/main" id="{D3ED869D-22A1-4C58-B0E6-3FB601640CB5}"/>
              </a:ext>
            </a:extLst>
          </p:cNvPr>
          <p:cNvPicPr>
            <a:picLocks noRot="1" noChangeAspect="1"/>
          </p:cNvPicPr>
          <p:nvPr>
            <a:videoFile r:link="rId1"/>
          </p:nvPr>
        </p:nvPicPr>
        <p:blipFill>
          <a:blip r:embed="rId3"/>
          <a:stretch>
            <a:fillRect/>
          </a:stretch>
        </p:blipFill>
        <p:spPr>
          <a:xfrm>
            <a:off x="1055802" y="981271"/>
            <a:ext cx="10162095" cy="5716178"/>
          </a:xfrm>
          <a:prstGeom prst="rect">
            <a:avLst/>
          </a:prstGeom>
        </p:spPr>
      </p:pic>
      <p:sp>
        <p:nvSpPr>
          <p:cNvPr id="3" name="TextBox 2">
            <a:extLst>
              <a:ext uri="{FF2B5EF4-FFF2-40B4-BE49-F238E27FC236}">
                <a16:creationId xmlns:a16="http://schemas.microsoft.com/office/drawing/2014/main" id="{284A1A99-171D-4B46-8D52-C50A0D31D95B}"/>
              </a:ext>
            </a:extLst>
          </p:cNvPr>
          <p:cNvSpPr txBox="1"/>
          <p:nvPr/>
        </p:nvSpPr>
        <p:spPr>
          <a:xfrm>
            <a:off x="565608" y="169682"/>
            <a:ext cx="11067068" cy="769441"/>
          </a:xfrm>
          <a:prstGeom prst="rect">
            <a:avLst/>
          </a:prstGeom>
          <a:noFill/>
        </p:spPr>
        <p:txBody>
          <a:bodyPr wrap="square" rtlCol="0">
            <a:spAutoFit/>
          </a:bodyPr>
          <a:lstStyle/>
          <a:p>
            <a:pPr algn="ctr"/>
            <a:r>
              <a:rPr lang="en-GB" sz="4400" b="1" dirty="0">
                <a:solidFill>
                  <a:srgbClr val="FFFF00"/>
                </a:solidFill>
              </a:rPr>
              <a:t>Experience a day at PGL- Timelapse</a:t>
            </a:r>
          </a:p>
        </p:txBody>
      </p:sp>
    </p:spTree>
    <p:extLst>
      <p:ext uri="{BB962C8B-B14F-4D97-AF65-F5344CB8AC3E}">
        <p14:creationId xmlns:p14="http://schemas.microsoft.com/office/powerpoint/2010/main" val="126901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2545C-1853-48C8-9641-EA67407C08B7}"/>
              </a:ext>
            </a:extLst>
          </p:cNvPr>
          <p:cNvSpPr>
            <a:spLocks noGrp="1"/>
          </p:cNvSpPr>
          <p:nvPr>
            <p:ph type="title"/>
          </p:nvPr>
        </p:nvSpPr>
        <p:spPr>
          <a:xfrm>
            <a:off x="838200" y="136661"/>
            <a:ext cx="10515600" cy="1325563"/>
          </a:xfrm>
        </p:spPr>
        <p:txBody>
          <a:bodyPr>
            <a:normAutofit/>
          </a:bodyPr>
          <a:lstStyle/>
          <a:p>
            <a:pPr algn="ctr"/>
            <a:r>
              <a:rPr lang="en-GB" sz="5400" b="1" u="sng" dirty="0">
                <a:solidFill>
                  <a:srgbClr val="FFFF00"/>
                </a:solidFill>
              </a:rPr>
              <a:t>Our Activities</a:t>
            </a:r>
          </a:p>
        </p:txBody>
      </p:sp>
      <p:pic>
        <p:nvPicPr>
          <p:cNvPr id="4" name="Picture 3">
            <a:extLst>
              <a:ext uri="{FF2B5EF4-FFF2-40B4-BE49-F238E27FC236}">
                <a16:creationId xmlns:a16="http://schemas.microsoft.com/office/drawing/2014/main" id="{6F379D34-453C-4D5C-9F3E-65F0EA233C05}"/>
              </a:ext>
            </a:extLst>
          </p:cNvPr>
          <p:cNvPicPr>
            <a:picLocks noChangeAspect="1"/>
          </p:cNvPicPr>
          <p:nvPr/>
        </p:nvPicPr>
        <p:blipFill>
          <a:blip r:embed="rId2"/>
          <a:stretch>
            <a:fillRect/>
          </a:stretch>
        </p:blipFill>
        <p:spPr>
          <a:xfrm>
            <a:off x="298189" y="221504"/>
            <a:ext cx="2042337" cy="1684166"/>
          </a:xfrm>
          <a:prstGeom prst="rect">
            <a:avLst/>
          </a:prstGeom>
          <a:ln>
            <a:solidFill>
              <a:schemeClr val="accent1"/>
            </a:solidFill>
          </a:ln>
        </p:spPr>
      </p:pic>
      <p:pic>
        <p:nvPicPr>
          <p:cNvPr id="6" name="Picture 5">
            <a:extLst>
              <a:ext uri="{FF2B5EF4-FFF2-40B4-BE49-F238E27FC236}">
                <a16:creationId xmlns:a16="http://schemas.microsoft.com/office/drawing/2014/main" id="{0D1AED50-452C-4EBE-8AF2-4D1DEEAD7986}"/>
              </a:ext>
            </a:extLst>
          </p:cNvPr>
          <p:cNvPicPr>
            <a:picLocks noChangeAspect="1"/>
          </p:cNvPicPr>
          <p:nvPr/>
        </p:nvPicPr>
        <p:blipFill>
          <a:blip r:embed="rId3"/>
          <a:stretch>
            <a:fillRect/>
          </a:stretch>
        </p:blipFill>
        <p:spPr>
          <a:xfrm>
            <a:off x="2648364" y="254164"/>
            <a:ext cx="1368078" cy="1986763"/>
          </a:xfrm>
          <a:prstGeom prst="rect">
            <a:avLst/>
          </a:prstGeom>
        </p:spPr>
      </p:pic>
      <p:pic>
        <p:nvPicPr>
          <p:cNvPr id="8" name="Picture 7">
            <a:extLst>
              <a:ext uri="{FF2B5EF4-FFF2-40B4-BE49-F238E27FC236}">
                <a16:creationId xmlns:a16="http://schemas.microsoft.com/office/drawing/2014/main" id="{AB04D479-AA38-4111-970E-F8C2C8A25AA5}"/>
              </a:ext>
            </a:extLst>
          </p:cNvPr>
          <p:cNvPicPr>
            <a:picLocks noChangeAspect="1"/>
          </p:cNvPicPr>
          <p:nvPr/>
        </p:nvPicPr>
        <p:blipFill>
          <a:blip r:embed="rId4"/>
          <a:stretch>
            <a:fillRect/>
          </a:stretch>
        </p:blipFill>
        <p:spPr>
          <a:xfrm>
            <a:off x="298189" y="4027528"/>
            <a:ext cx="1294941" cy="1989577"/>
          </a:xfrm>
          <a:prstGeom prst="rect">
            <a:avLst/>
          </a:prstGeom>
        </p:spPr>
      </p:pic>
      <p:pic>
        <p:nvPicPr>
          <p:cNvPr id="10" name="Picture 9">
            <a:extLst>
              <a:ext uri="{FF2B5EF4-FFF2-40B4-BE49-F238E27FC236}">
                <a16:creationId xmlns:a16="http://schemas.microsoft.com/office/drawing/2014/main" id="{257086D3-C07E-499B-A31D-CBCE2453CDF0}"/>
              </a:ext>
            </a:extLst>
          </p:cNvPr>
          <p:cNvPicPr>
            <a:picLocks noChangeAspect="1"/>
          </p:cNvPicPr>
          <p:nvPr/>
        </p:nvPicPr>
        <p:blipFill>
          <a:blip r:embed="rId5"/>
          <a:stretch>
            <a:fillRect/>
          </a:stretch>
        </p:blipFill>
        <p:spPr>
          <a:xfrm>
            <a:off x="261237" y="2119822"/>
            <a:ext cx="1737903" cy="1770849"/>
          </a:xfrm>
          <a:prstGeom prst="rect">
            <a:avLst/>
          </a:prstGeom>
        </p:spPr>
      </p:pic>
      <p:pic>
        <p:nvPicPr>
          <p:cNvPr id="12" name="Picture 11">
            <a:extLst>
              <a:ext uri="{FF2B5EF4-FFF2-40B4-BE49-F238E27FC236}">
                <a16:creationId xmlns:a16="http://schemas.microsoft.com/office/drawing/2014/main" id="{4279AB0A-8104-48AD-B181-C248A7995B27}"/>
              </a:ext>
            </a:extLst>
          </p:cNvPr>
          <p:cNvPicPr>
            <a:picLocks noChangeAspect="1"/>
          </p:cNvPicPr>
          <p:nvPr/>
        </p:nvPicPr>
        <p:blipFill>
          <a:blip r:embed="rId6"/>
          <a:stretch>
            <a:fillRect/>
          </a:stretch>
        </p:blipFill>
        <p:spPr>
          <a:xfrm>
            <a:off x="1747337" y="4626081"/>
            <a:ext cx="1790855" cy="1767993"/>
          </a:xfrm>
          <a:prstGeom prst="rect">
            <a:avLst/>
          </a:prstGeom>
        </p:spPr>
      </p:pic>
      <p:pic>
        <p:nvPicPr>
          <p:cNvPr id="14" name="Picture 13">
            <a:extLst>
              <a:ext uri="{FF2B5EF4-FFF2-40B4-BE49-F238E27FC236}">
                <a16:creationId xmlns:a16="http://schemas.microsoft.com/office/drawing/2014/main" id="{AD8D451C-F692-42F9-9D70-995C49A464DC}"/>
              </a:ext>
            </a:extLst>
          </p:cNvPr>
          <p:cNvPicPr>
            <a:picLocks noChangeAspect="1"/>
          </p:cNvPicPr>
          <p:nvPr/>
        </p:nvPicPr>
        <p:blipFill>
          <a:blip r:embed="rId7"/>
          <a:stretch>
            <a:fillRect/>
          </a:stretch>
        </p:blipFill>
        <p:spPr>
          <a:xfrm>
            <a:off x="3769807" y="4566346"/>
            <a:ext cx="1417488" cy="1926529"/>
          </a:xfrm>
          <a:prstGeom prst="rect">
            <a:avLst/>
          </a:prstGeom>
        </p:spPr>
      </p:pic>
      <p:sp>
        <p:nvSpPr>
          <p:cNvPr id="15" name="TextBox 14">
            <a:extLst>
              <a:ext uri="{FF2B5EF4-FFF2-40B4-BE49-F238E27FC236}">
                <a16:creationId xmlns:a16="http://schemas.microsoft.com/office/drawing/2014/main" id="{4B3C4F1E-0CC9-4C66-B7BE-6FDBDE0FCAC9}"/>
              </a:ext>
            </a:extLst>
          </p:cNvPr>
          <p:cNvSpPr txBox="1"/>
          <p:nvPr/>
        </p:nvSpPr>
        <p:spPr>
          <a:xfrm>
            <a:off x="4465432" y="1528536"/>
            <a:ext cx="2024210" cy="523220"/>
          </a:xfrm>
          <a:prstGeom prst="rect">
            <a:avLst/>
          </a:prstGeom>
          <a:noFill/>
        </p:spPr>
        <p:txBody>
          <a:bodyPr wrap="square" rtlCol="0">
            <a:spAutoFit/>
          </a:bodyPr>
          <a:lstStyle/>
          <a:p>
            <a:r>
              <a:rPr lang="en-GB" sz="2800" dirty="0" err="1">
                <a:solidFill>
                  <a:srgbClr val="FFFF00"/>
                </a:solidFill>
              </a:rPr>
              <a:t>Aeroball</a:t>
            </a:r>
            <a:endParaRPr lang="en-GB" sz="2800" dirty="0">
              <a:solidFill>
                <a:srgbClr val="FFFF00"/>
              </a:solidFill>
            </a:endParaRPr>
          </a:p>
        </p:txBody>
      </p:sp>
      <p:sp>
        <p:nvSpPr>
          <p:cNvPr id="16" name="TextBox 15">
            <a:extLst>
              <a:ext uri="{FF2B5EF4-FFF2-40B4-BE49-F238E27FC236}">
                <a16:creationId xmlns:a16="http://schemas.microsoft.com/office/drawing/2014/main" id="{9FC2B883-DAE4-4F6C-AE2A-454512243D6E}"/>
              </a:ext>
            </a:extLst>
          </p:cNvPr>
          <p:cNvSpPr txBox="1"/>
          <p:nvPr/>
        </p:nvSpPr>
        <p:spPr>
          <a:xfrm>
            <a:off x="4852177" y="2257127"/>
            <a:ext cx="2024210" cy="523220"/>
          </a:xfrm>
          <a:prstGeom prst="rect">
            <a:avLst/>
          </a:prstGeom>
          <a:noFill/>
        </p:spPr>
        <p:txBody>
          <a:bodyPr wrap="square" rtlCol="0">
            <a:spAutoFit/>
          </a:bodyPr>
          <a:lstStyle/>
          <a:p>
            <a:r>
              <a:rPr lang="en-GB" sz="2800" dirty="0">
                <a:solidFill>
                  <a:srgbClr val="FFFF00"/>
                </a:solidFill>
              </a:rPr>
              <a:t>Sensory Trail </a:t>
            </a:r>
          </a:p>
        </p:txBody>
      </p:sp>
      <p:sp>
        <p:nvSpPr>
          <p:cNvPr id="17" name="TextBox 16">
            <a:extLst>
              <a:ext uri="{FF2B5EF4-FFF2-40B4-BE49-F238E27FC236}">
                <a16:creationId xmlns:a16="http://schemas.microsoft.com/office/drawing/2014/main" id="{111968B5-F2A4-425B-BE5F-86FEC5FC0982}"/>
              </a:ext>
            </a:extLst>
          </p:cNvPr>
          <p:cNvSpPr txBox="1"/>
          <p:nvPr/>
        </p:nvSpPr>
        <p:spPr>
          <a:xfrm>
            <a:off x="5187295" y="3047441"/>
            <a:ext cx="2783927" cy="523220"/>
          </a:xfrm>
          <a:prstGeom prst="rect">
            <a:avLst/>
          </a:prstGeom>
          <a:noFill/>
        </p:spPr>
        <p:txBody>
          <a:bodyPr wrap="square" rtlCol="0">
            <a:spAutoFit/>
          </a:bodyPr>
          <a:lstStyle/>
          <a:p>
            <a:r>
              <a:rPr lang="en-GB" sz="2800" dirty="0">
                <a:solidFill>
                  <a:srgbClr val="FFFF00"/>
                </a:solidFill>
              </a:rPr>
              <a:t>Challenge Course </a:t>
            </a:r>
          </a:p>
        </p:txBody>
      </p:sp>
      <p:sp>
        <p:nvSpPr>
          <p:cNvPr id="19" name="TextBox 18">
            <a:extLst>
              <a:ext uri="{FF2B5EF4-FFF2-40B4-BE49-F238E27FC236}">
                <a16:creationId xmlns:a16="http://schemas.microsoft.com/office/drawing/2014/main" id="{E50067F9-75DA-4C8D-9837-CB04B8715D12}"/>
              </a:ext>
            </a:extLst>
          </p:cNvPr>
          <p:cNvSpPr txBox="1"/>
          <p:nvPr/>
        </p:nvSpPr>
        <p:spPr>
          <a:xfrm>
            <a:off x="6068311" y="4525801"/>
            <a:ext cx="2024210" cy="523220"/>
          </a:xfrm>
          <a:prstGeom prst="rect">
            <a:avLst/>
          </a:prstGeom>
          <a:noFill/>
        </p:spPr>
        <p:txBody>
          <a:bodyPr wrap="square" rtlCol="0">
            <a:spAutoFit/>
          </a:bodyPr>
          <a:lstStyle/>
          <a:p>
            <a:r>
              <a:rPr lang="en-GB" sz="2800" dirty="0">
                <a:solidFill>
                  <a:srgbClr val="FFFF00"/>
                </a:solidFill>
              </a:rPr>
              <a:t>Abseiling </a:t>
            </a:r>
          </a:p>
        </p:txBody>
      </p:sp>
      <p:pic>
        <p:nvPicPr>
          <p:cNvPr id="21" name="Picture 20">
            <a:extLst>
              <a:ext uri="{FF2B5EF4-FFF2-40B4-BE49-F238E27FC236}">
                <a16:creationId xmlns:a16="http://schemas.microsoft.com/office/drawing/2014/main" id="{C588C4DF-B464-48E3-8037-F50C1E1F194E}"/>
              </a:ext>
            </a:extLst>
          </p:cNvPr>
          <p:cNvPicPr>
            <a:picLocks noChangeAspect="1"/>
          </p:cNvPicPr>
          <p:nvPr/>
        </p:nvPicPr>
        <p:blipFill>
          <a:blip r:embed="rId8"/>
          <a:stretch>
            <a:fillRect/>
          </a:stretch>
        </p:blipFill>
        <p:spPr>
          <a:xfrm>
            <a:off x="2217858" y="2617036"/>
            <a:ext cx="2217612" cy="1684166"/>
          </a:xfrm>
          <a:prstGeom prst="rect">
            <a:avLst/>
          </a:prstGeom>
        </p:spPr>
      </p:pic>
      <p:sp>
        <p:nvSpPr>
          <p:cNvPr id="22" name="TextBox 21">
            <a:extLst>
              <a:ext uri="{FF2B5EF4-FFF2-40B4-BE49-F238E27FC236}">
                <a16:creationId xmlns:a16="http://schemas.microsoft.com/office/drawing/2014/main" id="{E26285F8-5CC9-4316-8D78-7D6200A16BE1}"/>
              </a:ext>
            </a:extLst>
          </p:cNvPr>
          <p:cNvSpPr txBox="1"/>
          <p:nvPr/>
        </p:nvSpPr>
        <p:spPr>
          <a:xfrm>
            <a:off x="5713638" y="5906386"/>
            <a:ext cx="2024210" cy="523220"/>
          </a:xfrm>
          <a:prstGeom prst="rect">
            <a:avLst/>
          </a:prstGeom>
          <a:noFill/>
        </p:spPr>
        <p:txBody>
          <a:bodyPr wrap="square" rtlCol="0">
            <a:spAutoFit/>
          </a:bodyPr>
          <a:lstStyle/>
          <a:p>
            <a:r>
              <a:rPr lang="en-GB" sz="2800" dirty="0">
                <a:solidFill>
                  <a:srgbClr val="FFFF00"/>
                </a:solidFill>
              </a:rPr>
              <a:t>Trapeze</a:t>
            </a:r>
          </a:p>
        </p:txBody>
      </p:sp>
      <p:sp>
        <p:nvSpPr>
          <p:cNvPr id="23" name="TextBox 22">
            <a:extLst>
              <a:ext uri="{FF2B5EF4-FFF2-40B4-BE49-F238E27FC236}">
                <a16:creationId xmlns:a16="http://schemas.microsoft.com/office/drawing/2014/main" id="{6F8B4CF3-1092-44E4-BE3C-FBF009EFF4BD}"/>
              </a:ext>
            </a:extLst>
          </p:cNvPr>
          <p:cNvSpPr txBox="1"/>
          <p:nvPr/>
        </p:nvSpPr>
        <p:spPr>
          <a:xfrm>
            <a:off x="5640042" y="5161559"/>
            <a:ext cx="2024210" cy="523220"/>
          </a:xfrm>
          <a:prstGeom prst="rect">
            <a:avLst/>
          </a:prstGeom>
          <a:noFill/>
        </p:spPr>
        <p:txBody>
          <a:bodyPr wrap="square" rtlCol="0">
            <a:spAutoFit/>
          </a:bodyPr>
          <a:lstStyle/>
          <a:p>
            <a:r>
              <a:rPr lang="en-GB" sz="2800" dirty="0">
                <a:solidFill>
                  <a:srgbClr val="FFFF00"/>
                </a:solidFill>
              </a:rPr>
              <a:t>Survivor </a:t>
            </a:r>
          </a:p>
        </p:txBody>
      </p:sp>
      <p:sp>
        <p:nvSpPr>
          <p:cNvPr id="24" name="TextBox 23">
            <a:extLst>
              <a:ext uri="{FF2B5EF4-FFF2-40B4-BE49-F238E27FC236}">
                <a16:creationId xmlns:a16="http://schemas.microsoft.com/office/drawing/2014/main" id="{B041A64E-83BE-4787-A0FF-26CF4B3D5955}"/>
              </a:ext>
            </a:extLst>
          </p:cNvPr>
          <p:cNvSpPr txBox="1"/>
          <p:nvPr/>
        </p:nvSpPr>
        <p:spPr>
          <a:xfrm>
            <a:off x="8850234" y="1089683"/>
            <a:ext cx="2920273" cy="5078313"/>
          </a:xfrm>
          <a:prstGeom prst="rect">
            <a:avLst/>
          </a:prstGeom>
          <a:noFill/>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sz="3600" b="1" u="sng" dirty="0">
                <a:solidFill>
                  <a:srgbClr val="FFFF00"/>
                </a:solidFill>
              </a:rPr>
              <a:t>Evening Activities</a:t>
            </a:r>
          </a:p>
          <a:p>
            <a:pPr algn="ctr"/>
            <a:endParaRPr lang="en-GB" sz="2800" b="1" u="sng" dirty="0">
              <a:solidFill>
                <a:srgbClr val="FFFF00"/>
              </a:solidFill>
            </a:endParaRPr>
          </a:p>
          <a:p>
            <a:pPr algn="ctr"/>
            <a:r>
              <a:rPr lang="en-GB" sz="2800" dirty="0">
                <a:solidFill>
                  <a:srgbClr val="FFFF00"/>
                </a:solidFill>
              </a:rPr>
              <a:t>PGL Tournament</a:t>
            </a:r>
          </a:p>
          <a:p>
            <a:pPr algn="ctr"/>
            <a:endParaRPr lang="en-GB" sz="2800" dirty="0">
              <a:solidFill>
                <a:srgbClr val="FFFF00"/>
              </a:solidFill>
            </a:endParaRPr>
          </a:p>
          <a:p>
            <a:pPr algn="ctr"/>
            <a:r>
              <a:rPr lang="en-GB" sz="2800" dirty="0">
                <a:solidFill>
                  <a:srgbClr val="FFFF00"/>
                </a:solidFill>
              </a:rPr>
              <a:t>Ambush</a:t>
            </a:r>
          </a:p>
          <a:p>
            <a:pPr algn="ctr"/>
            <a:endParaRPr lang="en-GB" sz="2800" dirty="0">
              <a:solidFill>
                <a:srgbClr val="FFFF00"/>
              </a:solidFill>
            </a:endParaRPr>
          </a:p>
          <a:p>
            <a:pPr algn="ctr"/>
            <a:r>
              <a:rPr lang="en-GB" sz="2800" dirty="0">
                <a:solidFill>
                  <a:srgbClr val="FFFF00"/>
                </a:solidFill>
              </a:rPr>
              <a:t>Campfire</a:t>
            </a:r>
          </a:p>
          <a:p>
            <a:pPr algn="ctr"/>
            <a:endParaRPr lang="en-GB" sz="2800" dirty="0">
              <a:solidFill>
                <a:srgbClr val="FFFF00"/>
              </a:solidFill>
            </a:endParaRPr>
          </a:p>
          <a:p>
            <a:pPr algn="ctr"/>
            <a:r>
              <a:rPr lang="en-GB" sz="2800" dirty="0">
                <a:solidFill>
                  <a:srgbClr val="FFFF00"/>
                </a:solidFill>
              </a:rPr>
              <a:t>Disco!</a:t>
            </a:r>
          </a:p>
          <a:p>
            <a:pPr algn="ctr"/>
            <a:endParaRPr lang="en-GB" sz="2800" dirty="0">
              <a:solidFill>
                <a:srgbClr val="FFFF00"/>
              </a:solidFill>
            </a:endParaRPr>
          </a:p>
        </p:txBody>
      </p:sp>
      <p:sp>
        <p:nvSpPr>
          <p:cNvPr id="20" name="TextBox 19">
            <a:extLst>
              <a:ext uri="{FF2B5EF4-FFF2-40B4-BE49-F238E27FC236}">
                <a16:creationId xmlns:a16="http://schemas.microsoft.com/office/drawing/2014/main" id="{650F9D04-B77F-40A5-B1CB-7DDB52596139}"/>
              </a:ext>
            </a:extLst>
          </p:cNvPr>
          <p:cNvSpPr txBox="1"/>
          <p:nvPr/>
        </p:nvSpPr>
        <p:spPr>
          <a:xfrm>
            <a:off x="6552509" y="1586456"/>
            <a:ext cx="2024210" cy="523220"/>
          </a:xfrm>
          <a:prstGeom prst="rect">
            <a:avLst/>
          </a:prstGeom>
          <a:noFill/>
        </p:spPr>
        <p:txBody>
          <a:bodyPr wrap="square" rtlCol="0">
            <a:spAutoFit/>
          </a:bodyPr>
          <a:lstStyle/>
          <a:p>
            <a:r>
              <a:rPr lang="en-GB" sz="2800" dirty="0">
                <a:solidFill>
                  <a:srgbClr val="FFFF00"/>
                </a:solidFill>
              </a:rPr>
              <a:t>Tunnel Trail</a:t>
            </a:r>
          </a:p>
        </p:txBody>
      </p:sp>
      <p:sp>
        <p:nvSpPr>
          <p:cNvPr id="26" name="TextBox 25">
            <a:extLst>
              <a:ext uri="{FF2B5EF4-FFF2-40B4-BE49-F238E27FC236}">
                <a16:creationId xmlns:a16="http://schemas.microsoft.com/office/drawing/2014/main" id="{7BEC8712-0C00-4896-A9A0-290163ACBD40}"/>
              </a:ext>
            </a:extLst>
          </p:cNvPr>
          <p:cNvSpPr txBox="1"/>
          <p:nvPr/>
        </p:nvSpPr>
        <p:spPr>
          <a:xfrm>
            <a:off x="7243702" y="3777982"/>
            <a:ext cx="2024210" cy="954107"/>
          </a:xfrm>
          <a:prstGeom prst="rect">
            <a:avLst/>
          </a:prstGeom>
          <a:noFill/>
        </p:spPr>
        <p:txBody>
          <a:bodyPr wrap="square" rtlCol="0">
            <a:spAutoFit/>
          </a:bodyPr>
          <a:lstStyle/>
          <a:p>
            <a:r>
              <a:rPr lang="en-GB" sz="2800" dirty="0">
                <a:solidFill>
                  <a:srgbClr val="FFFF00"/>
                </a:solidFill>
              </a:rPr>
              <a:t>Laser Tag</a:t>
            </a:r>
          </a:p>
          <a:p>
            <a:endParaRPr lang="en-GB" sz="2800" dirty="0">
              <a:solidFill>
                <a:srgbClr val="FFFF00"/>
              </a:solidFill>
            </a:endParaRPr>
          </a:p>
        </p:txBody>
      </p:sp>
      <p:sp>
        <p:nvSpPr>
          <p:cNvPr id="27" name="TextBox 26">
            <a:extLst>
              <a:ext uri="{FF2B5EF4-FFF2-40B4-BE49-F238E27FC236}">
                <a16:creationId xmlns:a16="http://schemas.microsoft.com/office/drawing/2014/main" id="{0831FC9B-F048-4C08-8C11-09A91BD4D03D}"/>
              </a:ext>
            </a:extLst>
          </p:cNvPr>
          <p:cNvSpPr txBox="1"/>
          <p:nvPr/>
        </p:nvSpPr>
        <p:spPr>
          <a:xfrm>
            <a:off x="7198334" y="5049021"/>
            <a:ext cx="2024210" cy="523220"/>
          </a:xfrm>
          <a:prstGeom prst="rect">
            <a:avLst/>
          </a:prstGeom>
          <a:noFill/>
        </p:spPr>
        <p:txBody>
          <a:bodyPr wrap="square" rtlCol="0">
            <a:spAutoFit/>
          </a:bodyPr>
          <a:lstStyle/>
          <a:p>
            <a:r>
              <a:rPr lang="en-GB" sz="2800" dirty="0">
                <a:solidFill>
                  <a:srgbClr val="FFFF00"/>
                </a:solidFill>
              </a:rPr>
              <a:t>Orienteering</a:t>
            </a:r>
          </a:p>
        </p:txBody>
      </p:sp>
    </p:spTree>
    <p:extLst>
      <p:ext uri="{BB962C8B-B14F-4D97-AF65-F5344CB8AC3E}">
        <p14:creationId xmlns:p14="http://schemas.microsoft.com/office/powerpoint/2010/main" val="114934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9"/>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2"/>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4"/>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6"/>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9" grpId="0"/>
      <p:bldP spid="22" grpId="0"/>
      <p:bldP spid="23" grpId="0"/>
      <p:bldP spid="24" grpId="0" animBg="1"/>
      <p:bldP spid="20" grpId="0"/>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06D3993-85E7-467B-AC67-2648F5942B41}"/>
              </a:ext>
            </a:extLst>
          </p:cNvPr>
          <p:cNvPicPr>
            <a:picLocks noChangeAspect="1"/>
          </p:cNvPicPr>
          <p:nvPr/>
        </p:nvPicPr>
        <p:blipFill>
          <a:blip r:embed="rId2"/>
          <a:stretch>
            <a:fillRect/>
          </a:stretch>
        </p:blipFill>
        <p:spPr>
          <a:xfrm>
            <a:off x="399556" y="411218"/>
            <a:ext cx="11392887" cy="6035563"/>
          </a:xfrm>
          <a:prstGeom prst="rect">
            <a:avLst/>
          </a:prstGeom>
        </p:spPr>
      </p:pic>
      <p:sp>
        <p:nvSpPr>
          <p:cNvPr id="5" name="Rectangle 4">
            <a:extLst>
              <a:ext uri="{FF2B5EF4-FFF2-40B4-BE49-F238E27FC236}">
                <a16:creationId xmlns:a16="http://schemas.microsoft.com/office/drawing/2014/main" id="{709DD95B-C3A5-4BDF-8B7E-390879197230}"/>
              </a:ext>
            </a:extLst>
          </p:cNvPr>
          <p:cNvSpPr/>
          <p:nvPr/>
        </p:nvSpPr>
        <p:spPr>
          <a:xfrm>
            <a:off x="1046375" y="4901938"/>
            <a:ext cx="5049625" cy="763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Adults rooms are spread out between pupil rooms.</a:t>
            </a:r>
          </a:p>
        </p:txBody>
      </p:sp>
      <p:sp>
        <p:nvSpPr>
          <p:cNvPr id="6" name="Rectangle 5">
            <a:extLst>
              <a:ext uri="{FF2B5EF4-FFF2-40B4-BE49-F238E27FC236}">
                <a16:creationId xmlns:a16="http://schemas.microsoft.com/office/drawing/2014/main" id="{63DD7250-04E7-41B2-934E-3480A88E4352}"/>
              </a:ext>
            </a:extLst>
          </p:cNvPr>
          <p:cNvSpPr/>
          <p:nvPr/>
        </p:nvSpPr>
        <p:spPr>
          <a:xfrm>
            <a:off x="1046375" y="5789629"/>
            <a:ext cx="5049625" cy="7635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We guarantee that you will have </a:t>
            </a:r>
            <a:r>
              <a:rPr lang="en-GB" sz="2000" u="sng" dirty="0"/>
              <a:t>at least</a:t>
            </a:r>
            <a:r>
              <a:rPr lang="en-GB" sz="2000" dirty="0"/>
              <a:t> one friend in your room and day group.</a:t>
            </a:r>
          </a:p>
        </p:txBody>
      </p:sp>
    </p:spTree>
    <p:extLst>
      <p:ext uri="{BB962C8B-B14F-4D97-AF65-F5344CB8AC3E}">
        <p14:creationId xmlns:p14="http://schemas.microsoft.com/office/powerpoint/2010/main" val="3737415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1CC7F5A-ACCE-4F67-8C18-701B758026BB}"/>
              </a:ext>
            </a:extLst>
          </p:cNvPr>
          <p:cNvPicPr>
            <a:picLocks noChangeAspect="1"/>
          </p:cNvPicPr>
          <p:nvPr/>
        </p:nvPicPr>
        <p:blipFill>
          <a:blip r:embed="rId2"/>
          <a:stretch>
            <a:fillRect/>
          </a:stretch>
        </p:blipFill>
        <p:spPr>
          <a:xfrm>
            <a:off x="544349" y="323581"/>
            <a:ext cx="11103302" cy="6210838"/>
          </a:xfrm>
          <a:prstGeom prst="rect">
            <a:avLst/>
          </a:prstGeom>
        </p:spPr>
      </p:pic>
    </p:spTree>
    <p:extLst>
      <p:ext uri="{BB962C8B-B14F-4D97-AF65-F5344CB8AC3E}">
        <p14:creationId xmlns:p14="http://schemas.microsoft.com/office/powerpoint/2010/main" val="39992352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EA56C2D-4055-4415-8B87-983603B9A8C6}"/>
              </a:ext>
            </a:extLst>
          </p:cNvPr>
          <p:cNvPicPr>
            <a:picLocks noChangeAspect="1"/>
          </p:cNvPicPr>
          <p:nvPr/>
        </p:nvPicPr>
        <p:blipFill rotWithShape="1">
          <a:blip r:embed="rId2"/>
          <a:srcRect r="17732"/>
          <a:stretch/>
        </p:blipFill>
        <p:spPr>
          <a:xfrm>
            <a:off x="367644" y="0"/>
            <a:ext cx="9059159" cy="3936119"/>
          </a:xfrm>
          <a:prstGeom prst="rect">
            <a:avLst/>
          </a:prstGeom>
        </p:spPr>
      </p:pic>
      <p:pic>
        <p:nvPicPr>
          <p:cNvPr id="5" name="Picture 4">
            <a:extLst>
              <a:ext uri="{FF2B5EF4-FFF2-40B4-BE49-F238E27FC236}">
                <a16:creationId xmlns:a16="http://schemas.microsoft.com/office/drawing/2014/main" id="{34B75B70-1330-4EF1-B548-6CF3F3B3C0C5}"/>
              </a:ext>
            </a:extLst>
          </p:cNvPr>
          <p:cNvPicPr>
            <a:picLocks noChangeAspect="1"/>
          </p:cNvPicPr>
          <p:nvPr/>
        </p:nvPicPr>
        <p:blipFill rotWithShape="1">
          <a:blip r:embed="rId3"/>
          <a:srcRect r="17732"/>
          <a:stretch/>
        </p:blipFill>
        <p:spPr>
          <a:xfrm>
            <a:off x="367644" y="3676454"/>
            <a:ext cx="9093923" cy="3153266"/>
          </a:xfrm>
          <a:prstGeom prst="rect">
            <a:avLst/>
          </a:prstGeom>
        </p:spPr>
      </p:pic>
      <p:pic>
        <p:nvPicPr>
          <p:cNvPr id="7" name="Picture 6">
            <a:extLst>
              <a:ext uri="{FF2B5EF4-FFF2-40B4-BE49-F238E27FC236}">
                <a16:creationId xmlns:a16="http://schemas.microsoft.com/office/drawing/2014/main" id="{1E5839FC-F50B-4C62-BBC7-F20CEC606471}"/>
              </a:ext>
            </a:extLst>
          </p:cNvPr>
          <p:cNvPicPr>
            <a:picLocks noChangeAspect="1"/>
          </p:cNvPicPr>
          <p:nvPr/>
        </p:nvPicPr>
        <p:blipFill>
          <a:blip r:embed="rId4"/>
          <a:stretch>
            <a:fillRect/>
          </a:stretch>
        </p:blipFill>
        <p:spPr>
          <a:xfrm>
            <a:off x="9426803" y="0"/>
            <a:ext cx="2027096" cy="3132091"/>
          </a:xfrm>
          <a:prstGeom prst="rect">
            <a:avLst/>
          </a:prstGeom>
        </p:spPr>
      </p:pic>
      <p:sp>
        <p:nvSpPr>
          <p:cNvPr id="8" name="TextBox 7">
            <a:extLst>
              <a:ext uri="{FF2B5EF4-FFF2-40B4-BE49-F238E27FC236}">
                <a16:creationId xmlns:a16="http://schemas.microsoft.com/office/drawing/2014/main" id="{A43225FF-594B-49D1-9A95-E91538A2865A}"/>
              </a:ext>
            </a:extLst>
          </p:cNvPr>
          <p:cNvSpPr txBox="1"/>
          <p:nvPr/>
        </p:nvSpPr>
        <p:spPr>
          <a:xfrm rot="19492792">
            <a:off x="9587060" y="4206291"/>
            <a:ext cx="2237296" cy="769441"/>
          </a:xfrm>
          <a:prstGeom prst="rect">
            <a:avLst/>
          </a:prstGeom>
          <a:noFill/>
        </p:spPr>
        <p:txBody>
          <a:bodyPr wrap="square" rtlCol="0">
            <a:spAutoFit/>
          </a:bodyPr>
          <a:lstStyle/>
          <a:p>
            <a:pPr algn="ctr"/>
            <a:r>
              <a:rPr lang="en-GB" sz="4400" b="1" dirty="0">
                <a:solidFill>
                  <a:srgbClr val="FFFF00"/>
                </a:solidFill>
              </a:rPr>
              <a:t>sample</a:t>
            </a:r>
          </a:p>
        </p:txBody>
      </p:sp>
    </p:spTree>
    <p:extLst>
      <p:ext uri="{BB962C8B-B14F-4D97-AF65-F5344CB8AC3E}">
        <p14:creationId xmlns:p14="http://schemas.microsoft.com/office/powerpoint/2010/main" val="3950042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F869242-20D2-40B3-B29A-43F6689B47EA}"/>
              </a:ext>
            </a:extLst>
          </p:cNvPr>
          <p:cNvSpPr txBox="1"/>
          <p:nvPr/>
        </p:nvSpPr>
        <p:spPr>
          <a:xfrm>
            <a:off x="546754" y="1300898"/>
            <a:ext cx="4675695" cy="954107"/>
          </a:xfrm>
          <a:prstGeom prst="rect">
            <a:avLst/>
          </a:prstGeom>
          <a:noFill/>
        </p:spPr>
        <p:txBody>
          <a:bodyPr wrap="square" rtlCol="0">
            <a:spAutoFit/>
          </a:bodyPr>
          <a:lstStyle/>
          <a:p>
            <a:pPr algn="ctr"/>
            <a:r>
              <a:rPr lang="en-GB" sz="2800" dirty="0">
                <a:solidFill>
                  <a:srgbClr val="FFFF00"/>
                </a:solidFill>
              </a:rPr>
              <a:t>You are allowed to bring up to £6 pocket money</a:t>
            </a:r>
          </a:p>
        </p:txBody>
      </p:sp>
      <p:pic>
        <p:nvPicPr>
          <p:cNvPr id="5" name="Picture 4">
            <a:extLst>
              <a:ext uri="{FF2B5EF4-FFF2-40B4-BE49-F238E27FC236}">
                <a16:creationId xmlns:a16="http://schemas.microsoft.com/office/drawing/2014/main" id="{C3A0110C-7E41-4351-99CD-89030D899AFF}"/>
              </a:ext>
            </a:extLst>
          </p:cNvPr>
          <p:cNvPicPr>
            <a:picLocks noChangeAspect="1"/>
          </p:cNvPicPr>
          <p:nvPr/>
        </p:nvPicPr>
        <p:blipFill>
          <a:blip r:embed="rId2"/>
          <a:stretch>
            <a:fillRect/>
          </a:stretch>
        </p:blipFill>
        <p:spPr>
          <a:xfrm>
            <a:off x="6206829" y="0"/>
            <a:ext cx="4873971" cy="6858000"/>
          </a:xfrm>
          <a:prstGeom prst="rect">
            <a:avLst/>
          </a:prstGeom>
        </p:spPr>
      </p:pic>
    </p:spTree>
    <p:extLst>
      <p:ext uri="{BB962C8B-B14F-4D97-AF65-F5344CB8AC3E}">
        <p14:creationId xmlns:p14="http://schemas.microsoft.com/office/powerpoint/2010/main" val="39987916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50CF393-574C-4049-B3CB-932FAD500831}"/>
              </a:ext>
            </a:extLst>
          </p:cNvPr>
          <p:cNvPicPr>
            <a:picLocks noChangeAspect="1"/>
          </p:cNvPicPr>
          <p:nvPr/>
        </p:nvPicPr>
        <p:blipFill>
          <a:blip r:embed="rId2"/>
          <a:stretch>
            <a:fillRect/>
          </a:stretch>
        </p:blipFill>
        <p:spPr>
          <a:xfrm>
            <a:off x="17918" y="16260"/>
            <a:ext cx="6316894" cy="4901038"/>
          </a:xfrm>
          <a:prstGeom prst="rect">
            <a:avLst/>
          </a:prstGeom>
        </p:spPr>
      </p:pic>
      <p:pic>
        <p:nvPicPr>
          <p:cNvPr id="5" name="Picture 4">
            <a:extLst>
              <a:ext uri="{FF2B5EF4-FFF2-40B4-BE49-F238E27FC236}">
                <a16:creationId xmlns:a16="http://schemas.microsoft.com/office/drawing/2014/main" id="{8305BA03-4DDE-4C5E-9215-754A37E07D2D}"/>
              </a:ext>
            </a:extLst>
          </p:cNvPr>
          <p:cNvPicPr>
            <a:picLocks noChangeAspect="1"/>
          </p:cNvPicPr>
          <p:nvPr/>
        </p:nvPicPr>
        <p:blipFill>
          <a:blip r:embed="rId3"/>
          <a:stretch>
            <a:fillRect/>
          </a:stretch>
        </p:blipFill>
        <p:spPr>
          <a:xfrm>
            <a:off x="6128309" y="2564090"/>
            <a:ext cx="6045773" cy="4265629"/>
          </a:xfrm>
          <a:prstGeom prst="rect">
            <a:avLst/>
          </a:prstGeom>
        </p:spPr>
      </p:pic>
      <p:sp>
        <p:nvSpPr>
          <p:cNvPr id="6" name="Rectangle 5">
            <a:extLst>
              <a:ext uri="{FF2B5EF4-FFF2-40B4-BE49-F238E27FC236}">
                <a16:creationId xmlns:a16="http://schemas.microsoft.com/office/drawing/2014/main" id="{F52D6B52-99E9-4657-8E48-EE121EB0E1BC}"/>
              </a:ext>
            </a:extLst>
          </p:cNvPr>
          <p:cNvSpPr/>
          <p:nvPr/>
        </p:nvSpPr>
        <p:spPr>
          <a:xfrm>
            <a:off x="6815579" y="274512"/>
            <a:ext cx="5008216" cy="1938992"/>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What to bring…</a:t>
            </a:r>
          </a:p>
        </p:txBody>
      </p:sp>
    </p:spTree>
    <p:extLst>
      <p:ext uri="{BB962C8B-B14F-4D97-AF65-F5344CB8AC3E}">
        <p14:creationId xmlns:p14="http://schemas.microsoft.com/office/powerpoint/2010/main" val="4148938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52D6B52-99E9-4657-8E48-EE121EB0E1BC}"/>
              </a:ext>
            </a:extLst>
          </p:cNvPr>
          <p:cNvSpPr/>
          <p:nvPr/>
        </p:nvSpPr>
        <p:spPr>
          <a:xfrm>
            <a:off x="406671" y="158713"/>
            <a:ext cx="11441410" cy="1015663"/>
          </a:xfrm>
          <a:prstGeom prst="rect">
            <a:avLst/>
          </a:prstGeom>
          <a:noFill/>
        </p:spPr>
        <p:txBody>
          <a:bodyPr wrap="squar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6000" b="1" cap="none" spc="0" dirty="0">
                <a:ln/>
                <a:solidFill>
                  <a:schemeClr val="accent4"/>
                </a:solidFill>
                <a:effectLst/>
              </a:rPr>
              <a:t>Medicines, sleeping and safety</a:t>
            </a:r>
          </a:p>
        </p:txBody>
      </p:sp>
      <p:sp>
        <p:nvSpPr>
          <p:cNvPr id="2" name="TextBox 1">
            <a:extLst>
              <a:ext uri="{FF2B5EF4-FFF2-40B4-BE49-F238E27FC236}">
                <a16:creationId xmlns:a16="http://schemas.microsoft.com/office/drawing/2014/main" id="{68B75CF9-EA4D-499B-A705-70EC0FB310DD}"/>
              </a:ext>
            </a:extLst>
          </p:cNvPr>
          <p:cNvSpPr txBox="1"/>
          <p:nvPr/>
        </p:nvSpPr>
        <p:spPr>
          <a:xfrm>
            <a:off x="406671" y="1421320"/>
            <a:ext cx="11357981"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FFFF00"/>
                </a:solidFill>
              </a:rPr>
              <a:t>Please hand all medication to your child’s class teacher. Miss Simpson will manage morning/evening medication. Day to day medication such as inhalers will be kept by group leaders.</a:t>
            </a:r>
          </a:p>
          <a:p>
            <a:pPr marL="285750" indent="-285750">
              <a:buFont typeface="Arial" panose="020B0604020202020204" pitchFamily="34" charset="0"/>
              <a:buChar char="•"/>
            </a:pPr>
            <a:endParaRPr lang="en-GB" sz="2400" dirty="0">
              <a:solidFill>
                <a:srgbClr val="FFFF00"/>
              </a:solidFill>
            </a:endParaRPr>
          </a:p>
          <a:p>
            <a:pPr marL="285750" indent="-285750">
              <a:buFont typeface="Arial" panose="020B0604020202020204" pitchFamily="34" charset="0"/>
              <a:buChar char="•"/>
            </a:pPr>
            <a:r>
              <a:rPr lang="en-GB" sz="2400" dirty="0">
                <a:solidFill>
                  <a:srgbClr val="FFFF00"/>
                </a:solidFill>
              </a:rPr>
              <a:t>In the dorms, the corridor lights are always on, but children may bring night-lights, teddies, torches etc.</a:t>
            </a:r>
          </a:p>
          <a:p>
            <a:pPr marL="285750" indent="-285750">
              <a:buFont typeface="Arial" panose="020B0604020202020204" pitchFamily="34" charset="0"/>
              <a:buChar char="•"/>
            </a:pPr>
            <a:endParaRPr lang="en-GB" sz="2400" dirty="0">
              <a:solidFill>
                <a:srgbClr val="FFFF00"/>
              </a:solidFill>
            </a:endParaRPr>
          </a:p>
          <a:p>
            <a:pPr marL="285750" indent="-285750">
              <a:buFont typeface="Arial" panose="020B0604020202020204" pitchFamily="34" charset="0"/>
              <a:buChar char="•"/>
            </a:pPr>
            <a:r>
              <a:rPr lang="en-GB" sz="2400" dirty="0" err="1">
                <a:solidFill>
                  <a:srgbClr val="FFFF00"/>
                </a:solidFill>
              </a:rPr>
              <a:t>Greville</a:t>
            </a:r>
            <a:r>
              <a:rPr lang="en-GB" sz="2400" dirty="0">
                <a:solidFill>
                  <a:srgbClr val="FFFF00"/>
                </a:solidFill>
              </a:rPr>
              <a:t> staff rooms are placed amongst the children’s rooms, there is always an adult available for the children: any time of the night</a:t>
            </a:r>
          </a:p>
          <a:p>
            <a:pPr marL="285750" indent="-285750">
              <a:buFont typeface="Arial" panose="020B0604020202020204" pitchFamily="34" charset="0"/>
              <a:buChar char="•"/>
            </a:pPr>
            <a:endParaRPr lang="en-GB" sz="2400" dirty="0">
              <a:solidFill>
                <a:srgbClr val="FFFF00"/>
              </a:solidFill>
            </a:endParaRPr>
          </a:p>
          <a:p>
            <a:pPr marL="285750" indent="-285750">
              <a:buFont typeface="Arial" panose="020B0604020202020204" pitchFamily="34" charset="0"/>
              <a:buChar char="•"/>
            </a:pPr>
            <a:r>
              <a:rPr lang="en-GB" sz="2400" dirty="0">
                <a:solidFill>
                  <a:srgbClr val="FFFF00"/>
                </a:solidFill>
              </a:rPr>
              <a:t>The accommodation is secure and lockable (we have the whole block to ourselves!), as is the site around the dormitories and cafeteria. Only PGL staff have the code to access the site.</a:t>
            </a:r>
          </a:p>
        </p:txBody>
      </p:sp>
    </p:spTree>
    <p:extLst>
      <p:ext uri="{BB962C8B-B14F-4D97-AF65-F5344CB8AC3E}">
        <p14:creationId xmlns:p14="http://schemas.microsoft.com/office/powerpoint/2010/main" val="1346350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AD27EB-E8B2-4BF9-AFC6-8F070F7C4EAE}"/>
              </a:ext>
            </a:extLst>
          </p:cNvPr>
          <p:cNvPicPr>
            <a:picLocks noChangeAspect="1"/>
          </p:cNvPicPr>
          <p:nvPr/>
        </p:nvPicPr>
        <p:blipFill rotWithShape="1">
          <a:blip r:embed="rId2"/>
          <a:srcRect r="30244" b="73514"/>
          <a:stretch/>
        </p:blipFill>
        <p:spPr>
          <a:xfrm>
            <a:off x="1470579" y="876693"/>
            <a:ext cx="3422579" cy="2007909"/>
          </a:xfrm>
          <a:prstGeom prst="rect">
            <a:avLst/>
          </a:prstGeom>
        </p:spPr>
      </p:pic>
      <p:pic>
        <p:nvPicPr>
          <p:cNvPr id="1026" name="Picture 2" descr="Tips for Managing the Q&amp;A Part of Your Presentation — Mel Sherwood">
            <a:extLst>
              <a:ext uri="{FF2B5EF4-FFF2-40B4-BE49-F238E27FC236}">
                <a16:creationId xmlns:a16="http://schemas.microsoft.com/office/drawing/2014/main" id="{F6C94C69-D8E9-4169-94BB-A7557496D3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4936" y="3148571"/>
            <a:ext cx="5183564" cy="34522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2978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342</TotalTime>
  <Words>390</Words>
  <Application>Microsoft Office PowerPoint</Application>
  <PresentationFormat>Widescreen</PresentationFormat>
  <Paragraphs>55</Paragraphs>
  <Slides>16</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Our Activities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Simpson</dc:creator>
  <cp:lastModifiedBy> Mead</cp:lastModifiedBy>
  <cp:revision>17</cp:revision>
  <dcterms:created xsi:type="dcterms:W3CDTF">2024-09-12T12:26:29Z</dcterms:created>
  <dcterms:modified xsi:type="dcterms:W3CDTF">2025-09-18T13:58:49Z</dcterms:modified>
</cp:coreProperties>
</file>