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 id="2147483672" r:id="rId6"/>
  </p:sldMasterIdLst>
  <p:notesMasterIdLst>
    <p:notesMasterId r:id="rId31"/>
  </p:notesMasterIdLst>
  <p:sldIdLst>
    <p:sldId id="412" r:id="rId7"/>
    <p:sldId id="451" r:id="rId8"/>
    <p:sldId id="376" r:id="rId9"/>
    <p:sldId id="380" r:id="rId10"/>
    <p:sldId id="433" r:id="rId11"/>
    <p:sldId id="2644" r:id="rId12"/>
    <p:sldId id="256" r:id="rId13"/>
    <p:sldId id="448" r:id="rId14"/>
    <p:sldId id="260" r:id="rId15"/>
    <p:sldId id="450" r:id="rId16"/>
    <p:sldId id="263" r:id="rId17"/>
    <p:sldId id="264" r:id="rId18"/>
    <p:sldId id="266" r:id="rId19"/>
    <p:sldId id="447" r:id="rId20"/>
    <p:sldId id="2642" r:id="rId21"/>
    <p:sldId id="2645" r:id="rId22"/>
    <p:sldId id="2646" r:id="rId23"/>
    <p:sldId id="2647" r:id="rId24"/>
    <p:sldId id="2648" r:id="rId25"/>
    <p:sldId id="367" r:id="rId26"/>
    <p:sldId id="2640" r:id="rId27"/>
    <p:sldId id="427" r:id="rId28"/>
    <p:sldId id="333" r:id="rId29"/>
    <p:sldId id="335" r:id="rId30"/>
  </p:sldIdLst>
  <p:sldSz cx="12192000" cy="6858000"/>
  <p:notesSz cx="6810375" cy="99425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4D21511-3ACF-BF4E-6136-B4397418C8B0}" name="Donna Hardcastle" initials="DH" userId="S::Donna.Hardcastle@surreycc.gov.uk::433a4b03-5bb9-483b-9d57-145ecb08760a" providerId="AD"/>
  <p188:author id="{DBA67486-35F6-90E3-4F47-C01C6DF1EE0D}" name="Rachel Edwards" initials="RE" userId="S::Rachel.Edwards1@surreycc.gov.uk::9601d239-0610-41db-a94f-d70b33af2c87" providerId="AD"/>
  <p188:author id="{4A01FFCD-7CD8-1A76-E529-AE2E394E784F}" name="Aggie Hiblen" initials="AH" userId="S::aggie.hiblen@surreycc.gov.uk::0f1ea91e-311b-41ec-9ea3-ab64c75fec5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FCCFF"/>
    <a:srgbClr val="3C87CC"/>
    <a:srgbClr val="327CC0"/>
    <a:srgbClr val="2B6BA5"/>
    <a:srgbClr val="255D8F"/>
    <a:srgbClr val="70A8DA"/>
    <a:srgbClr val="4C91D0"/>
    <a:srgbClr val="3985CB"/>
    <a:srgbClr val="2F74B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D9F111-B28F-2EB9-592E-44EF691158CD}" v="70" dt="2025-09-18T11:58:55.82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6" d="100"/>
          <a:sy n="66" d="100"/>
        </p:scale>
        <p:origin x="87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presProps" Target="presProps.xml"/><Relationship Id="rId37"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tableStyles" Target="tableStyles.xml"/><Relationship Id="rId8" Type="http://schemas.openxmlformats.org/officeDocument/2006/relationships/slide" Target="slides/slide2.xml"/><Relationship Id="rId3" Type="http://schemas.openxmlformats.org/officeDocument/2006/relationships/customXml" Target="../customXml/item3.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8-01T09:43:46.101"/>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0 0,'726'0,"-675"2,60 11,-58-6,54 1,1223-7,-600-3,-704 2</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8-01T09:43:48.642"/>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1 12,'1923'0,"-1874"-5,-31-1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8-01T09:43:51.380"/>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1 40,'0'-1,"0"0,1 0,0-1,-1 1,1 0,0 0,-1 0,1 0,0 0,0 0,0 0,0 0,0 0,0 0,0 0,0 0,1 1,-1-1,0 1,0-1,1 1,-1-1,0 1,0-1,1 1,-1 0,3 0,43-6,-42 6,470 0,-269 14,78 1,-257-16,0 0,-1-2,45-10,-27 6,0 1,1 3,-1 1,59 6,1-1,-23-1,-46 0,1-1,-1-2,60-9,-71 4</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8-01T09:43:54.774"/>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1 135,'82'1,"32"0,162-19,-181 9,172 6,-31 3,-22-28,-149 16,109-6,1 21,105-5,-274 1,0 0,-1 0,1 0,0-1,0 0,0 0,-1 0,1-1,-1 0,0 0,0 0,7-6,6-8</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8-01T09:43:58.659"/>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1 145,'579'-27,"-6"-32,-100 8,43 44,-274 11,299-5,-508 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8-01T09:44:01.764"/>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0 0,'1'1,"0"0,-1 0,1-1,0 1,0 0,0 0,0-1,-1 1,1 0,0-1,0 1,0-1,0 0,0 1,1-1,-1 0,0 1,0-1,0 0,0 0,0 0,0 0,2 0,2 0,127 13,215-6,-222-8,1100 0,-1197 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8-01T09:44:04.251"/>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1 0,'1575'0,"-1546"0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8-01T09:44:06.690"/>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1 30,'1696'0,"-1676"-1,1-1,38-9,-37 6,0 0,29 0,33 4,-60 2</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8-01T09:44:12.318"/>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0 85,'328'-18,"-124"3,1428-37,-1086 52,-522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1163" cy="49847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7625" y="0"/>
            <a:ext cx="2951163" cy="498475"/>
          </a:xfrm>
          <a:prstGeom prst="rect">
            <a:avLst/>
          </a:prstGeom>
        </p:spPr>
        <p:txBody>
          <a:bodyPr vert="horz" lIns="91440" tIns="45720" rIns="91440" bIns="45720" rtlCol="0"/>
          <a:lstStyle>
            <a:lvl1pPr algn="r">
              <a:defRPr sz="1200"/>
            </a:lvl1pPr>
          </a:lstStyle>
          <a:p>
            <a:fld id="{2D38B516-6C3E-504D-A036-9E9EBB1E3EF9}" type="datetimeFigureOut">
              <a:rPr lang="en-US" smtClean="0"/>
              <a:t>9/22/2025</a:t>
            </a:fld>
            <a:endParaRPr lang="en-US"/>
          </a:p>
        </p:txBody>
      </p:sp>
      <p:sp>
        <p:nvSpPr>
          <p:cNvPr id="4" name="Slide Image Placeholder 3"/>
          <p:cNvSpPr>
            <a:spLocks noGrp="1" noRot="1" noChangeAspect="1"/>
          </p:cNvSpPr>
          <p:nvPr>
            <p:ph type="sldImg" idx="2"/>
          </p:nvPr>
        </p:nvSpPr>
        <p:spPr>
          <a:xfrm>
            <a:off x="422275" y="1243013"/>
            <a:ext cx="5965825" cy="33559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1038" y="4784725"/>
            <a:ext cx="5448300" cy="3914775"/>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44038"/>
            <a:ext cx="2951163" cy="49847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7625" y="9444038"/>
            <a:ext cx="2951163" cy="498475"/>
          </a:xfrm>
          <a:prstGeom prst="rect">
            <a:avLst/>
          </a:prstGeom>
        </p:spPr>
        <p:txBody>
          <a:bodyPr vert="horz" lIns="91440" tIns="45720" rIns="91440" bIns="45720" rtlCol="0" anchor="b"/>
          <a:lstStyle>
            <a:lvl1pPr algn="r">
              <a:defRPr sz="1200"/>
            </a:lvl1pPr>
          </a:lstStyle>
          <a:p>
            <a:fld id="{677709C1-A702-204C-ABE5-AD356984929A}" type="slidenum">
              <a:rPr lang="en-US" smtClean="0"/>
              <a:t>‹#›</a:t>
            </a:fld>
            <a:endParaRPr lang="en-US"/>
          </a:p>
        </p:txBody>
      </p:sp>
    </p:spTree>
    <p:extLst>
      <p:ext uri="{BB962C8B-B14F-4D97-AF65-F5344CB8AC3E}">
        <p14:creationId xmlns:p14="http://schemas.microsoft.com/office/powerpoint/2010/main" val="849589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Introduce ourselves and team</a:t>
            </a:r>
          </a:p>
        </p:txBody>
      </p:sp>
      <p:sp>
        <p:nvSpPr>
          <p:cNvPr id="4" name="Slide Number Placeholder 3"/>
          <p:cNvSpPr>
            <a:spLocks noGrp="1"/>
          </p:cNvSpPr>
          <p:nvPr>
            <p:ph type="sldNum" sz="quarter" idx="5"/>
          </p:nvPr>
        </p:nvSpPr>
        <p:spPr/>
        <p:txBody>
          <a:bodyPr/>
          <a:lstStyle/>
          <a:p>
            <a:fld id="{677709C1-A702-204C-ABE5-AD356984929A}" type="slidenum">
              <a:rPr lang="en-US" smtClean="0"/>
              <a:t>1</a:t>
            </a:fld>
            <a:endParaRPr lang="en-US"/>
          </a:p>
        </p:txBody>
      </p:sp>
    </p:spTree>
    <p:extLst>
      <p:ext uri="{BB962C8B-B14F-4D97-AF65-F5344CB8AC3E}">
        <p14:creationId xmlns:p14="http://schemas.microsoft.com/office/powerpoint/2010/main" val="34520255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nSpc>
                <a:spcPct val="90000"/>
              </a:lnSpc>
              <a:spcBef>
                <a:spcPts val="1000"/>
              </a:spcBef>
              <a:buFont typeface="Arial"/>
              <a:buChar char="•"/>
            </a:pPr>
            <a:r>
              <a:rPr lang="en-GB">
                <a:solidFill>
                  <a:srgbClr val="203864"/>
                </a:solidFill>
              </a:rPr>
              <a:t>Unerstand what is meant by Special Educational Needs (Additional Needs)</a:t>
            </a:r>
            <a:endParaRPr lang="en-US"/>
          </a:p>
          <a:p>
            <a:pPr marL="171450" indent="-171450">
              <a:lnSpc>
                <a:spcPct val="90000"/>
              </a:lnSpc>
              <a:spcBef>
                <a:spcPts val="1000"/>
              </a:spcBef>
              <a:buFont typeface="Arial"/>
              <a:buChar char="•"/>
            </a:pPr>
            <a:r>
              <a:rPr lang="en-GB">
                <a:solidFill>
                  <a:srgbClr val="203864"/>
                </a:solidFill>
              </a:rPr>
              <a:t>Explain how schools support children with Additional Needs by using the Graduated Response </a:t>
            </a:r>
            <a:endParaRPr lang="en-US"/>
          </a:p>
          <a:p>
            <a:pPr marL="171450" indent="-171450">
              <a:lnSpc>
                <a:spcPct val="90000"/>
              </a:lnSpc>
              <a:spcBef>
                <a:spcPts val="1000"/>
              </a:spcBef>
              <a:buFont typeface="Arial"/>
              <a:buChar char="•"/>
            </a:pPr>
            <a:r>
              <a:rPr lang="en-GB">
                <a:solidFill>
                  <a:srgbClr val="203864"/>
                </a:solidFill>
              </a:rPr>
              <a:t>Be aware of your school’s offer for Additional Needs </a:t>
            </a:r>
            <a:endParaRPr lang="en-US"/>
          </a:p>
          <a:p>
            <a:pPr marL="171450" indent="-171450">
              <a:lnSpc>
                <a:spcPct val="90000"/>
              </a:lnSpc>
              <a:spcBef>
                <a:spcPts val="1000"/>
              </a:spcBef>
              <a:buFont typeface="Arial"/>
              <a:buChar char="•"/>
            </a:pPr>
            <a:r>
              <a:rPr lang="en-GB">
                <a:solidFill>
                  <a:srgbClr val="203864"/>
                </a:solidFill>
              </a:rPr>
              <a:t>Outline the national statutory process for deciding if a child requires an Education, Health and Care Plan </a:t>
            </a:r>
            <a:endParaRPr lang="en-US"/>
          </a:p>
          <a:p>
            <a:pPr marL="171450" indent="-171450">
              <a:lnSpc>
                <a:spcPct val="90000"/>
              </a:lnSpc>
              <a:spcBef>
                <a:spcPts val="1000"/>
              </a:spcBef>
              <a:buFont typeface="Arial"/>
              <a:buChar char="•"/>
            </a:pPr>
            <a:r>
              <a:rPr lang="en-GB">
                <a:solidFill>
                  <a:srgbClr val="203864"/>
                </a:solidFill>
              </a:rPr>
              <a:t>Answer any questions you may have regarding additional needs</a:t>
            </a:r>
          </a:p>
          <a:p>
            <a:pPr marL="0" indent="0">
              <a:lnSpc>
                <a:spcPct val="90000"/>
              </a:lnSpc>
              <a:spcBef>
                <a:spcPts val="1000"/>
              </a:spcBef>
              <a:buFont typeface="Arial"/>
              <a:buNone/>
            </a:pPr>
            <a:endParaRPr lang="en-GB">
              <a:solidFill>
                <a:srgbClr val="203864"/>
              </a:solidFill>
            </a:endParaRPr>
          </a:p>
          <a:p>
            <a:pPr marL="0" indent="0">
              <a:lnSpc>
                <a:spcPct val="90000"/>
              </a:lnSpc>
              <a:spcBef>
                <a:spcPts val="1000"/>
              </a:spcBef>
              <a:buFont typeface="Arial"/>
              <a:buNone/>
            </a:pPr>
            <a:endParaRPr lang="en-GB"/>
          </a:p>
        </p:txBody>
      </p:sp>
      <p:sp>
        <p:nvSpPr>
          <p:cNvPr id="4" name="Slide Number Placeholder 3"/>
          <p:cNvSpPr>
            <a:spLocks noGrp="1"/>
          </p:cNvSpPr>
          <p:nvPr>
            <p:ph type="sldNum" sz="quarter" idx="5"/>
          </p:nvPr>
        </p:nvSpPr>
        <p:spPr/>
        <p:txBody>
          <a:bodyPr/>
          <a:lstStyle/>
          <a:p>
            <a:fld id="{677709C1-A702-204C-ABE5-AD356984929A}" type="slidenum">
              <a:rPr lang="en-US" smtClean="0"/>
              <a:t>2</a:t>
            </a:fld>
            <a:endParaRPr lang="en-US"/>
          </a:p>
        </p:txBody>
      </p:sp>
    </p:spTree>
    <p:extLst>
      <p:ext uri="{BB962C8B-B14F-4D97-AF65-F5344CB8AC3E}">
        <p14:creationId xmlns:p14="http://schemas.microsoft.com/office/powerpoint/2010/main" val="15694397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77709C1-A702-204C-ABE5-AD356984929A}" type="slidenum">
              <a:rPr lang="en-US" smtClean="0"/>
              <a:t>3</a:t>
            </a:fld>
            <a:endParaRPr lang="en-US"/>
          </a:p>
        </p:txBody>
      </p:sp>
    </p:spTree>
    <p:extLst>
      <p:ext uri="{BB962C8B-B14F-4D97-AF65-F5344CB8AC3E}">
        <p14:creationId xmlns:p14="http://schemas.microsoft.com/office/powerpoint/2010/main" val="27763016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a:t>Do you know what high quality teaching means? </a:t>
            </a:r>
          </a:p>
          <a:p>
            <a:pPr marL="171450" indent="-171450">
              <a:buFont typeface="Arial" panose="020B0604020202020204" pitchFamily="34" charset="0"/>
              <a:buChar char="•"/>
            </a:pPr>
            <a:endParaRPr lang="en-GB"/>
          </a:p>
          <a:p>
            <a:pPr marL="0" indent="0">
              <a:buFont typeface="Arial" panose="020B0604020202020204" pitchFamily="34" charset="0"/>
              <a:buNone/>
            </a:pPr>
            <a:r>
              <a:rPr lang="en-GB"/>
              <a:t>HQT considers the needs of learners which then informs planning  and delivery to make learning accessible.  (Comes from the OAP document – SCC</a:t>
            </a:r>
          </a:p>
          <a:p>
            <a:pPr marL="171450" indent="-171450">
              <a:buFont typeface="Arial" panose="020B0604020202020204" pitchFamily="34" charset="0"/>
              <a:buChar char="•"/>
            </a:pPr>
            <a:endParaRPr lang="en-GB"/>
          </a:p>
          <a:p>
            <a:pPr marL="171450" indent="-171450">
              <a:buFont typeface="Arial" panose="020B0604020202020204" pitchFamily="34" charset="0"/>
              <a:buChar char="•"/>
            </a:pPr>
            <a:r>
              <a:rPr lang="en-GB"/>
              <a:t>High Quality Teaching- </a:t>
            </a:r>
          </a:p>
          <a:p>
            <a:pPr marL="171450" indent="-171450">
              <a:buFont typeface="Arial" panose="020B0604020202020204" pitchFamily="34" charset="0"/>
              <a:buChar char="•"/>
            </a:pPr>
            <a:r>
              <a:rPr lang="en-GB"/>
              <a:t>Adaptive teaching </a:t>
            </a:r>
          </a:p>
          <a:p>
            <a:pPr marL="171450" indent="-171450">
              <a:buFont typeface="Arial" panose="020B0604020202020204" pitchFamily="34" charset="0"/>
              <a:buChar char="•"/>
            </a:pPr>
            <a:r>
              <a:rPr lang="en-GB"/>
              <a:t>Responsive to need</a:t>
            </a:r>
          </a:p>
          <a:p>
            <a:pPr marL="171450" indent="-171450">
              <a:buFont typeface="Arial" panose="020B0604020202020204" pitchFamily="34" charset="0"/>
              <a:buChar char="•"/>
            </a:pPr>
            <a:r>
              <a:rPr lang="en-GB"/>
              <a:t>Meets the need of majority of learners </a:t>
            </a:r>
          </a:p>
          <a:p>
            <a:pPr marL="171450" indent="-171450">
              <a:buFont typeface="Arial" panose="020B0604020202020204" pitchFamily="34" charset="0"/>
              <a:buChar char="•"/>
            </a:pPr>
            <a:r>
              <a:rPr lang="en-GB"/>
              <a:t>Bread and Butter of teaching </a:t>
            </a:r>
          </a:p>
          <a:p>
            <a:pPr marL="171450" indent="-171450">
              <a:buFont typeface="Arial" panose="020B0604020202020204" pitchFamily="34" charset="0"/>
              <a:buChar char="•"/>
            </a:pPr>
            <a:r>
              <a:rPr lang="en-GB"/>
              <a:t>This could be- Visual timetable, scaffolding built into lessons, prompts </a:t>
            </a:r>
          </a:p>
          <a:p>
            <a:pPr marL="0" indent="0">
              <a:buFont typeface="Arial" panose="020B0604020202020204" pitchFamily="34" charset="0"/>
              <a:buNone/>
            </a:pPr>
            <a:endParaRPr lang="en-GB"/>
          </a:p>
          <a:p>
            <a:pPr marL="0" indent="0">
              <a:buFont typeface="Arial" panose="020B0604020202020204" pitchFamily="34" charset="0"/>
              <a:buNone/>
            </a:pPr>
            <a:r>
              <a:rPr lang="en-GB"/>
              <a:t>All strategies that are ordinarily available to mainstream settings- refer to booklets </a:t>
            </a:r>
          </a:p>
          <a:p>
            <a:pPr marL="0" indent="0">
              <a:buFont typeface="Arial" panose="020B0604020202020204" pitchFamily="34" charset="0"/>
              <a:buNone/>
            </a:pPr>
            <a:r>
              <a:rPr lang="en-GB"/>
              <a:t>Linking it to the SEND CoP- “High quality teaching, differentiated for individual pupils, is the first step in responding to pupils who have or may have SEN. Additional intervention and support cannot compensate for a lack of good quality teaching.”</a:t>
            </a:r>
          </a:p>
          <a:p>
            <a:pPr marL="0" indent="0">
              <a:buFont typeface="Arial" panose="020B0604020202020204" pitchFamily="34" charset="0"/>
              <a:buNone/>
            </a:pPr>
            <a:endParaRPr lang="en-GB"/>
          </a:p>
          <a:p>
            <a:pPr marL="0" indent="0">
              <a:buFont typeface="Arial" panose="020B0604020202020204" pitchFamily="34" charset="0"/>
              <a:buNone/>
            </a:pPr>
            <a:r>
              <a:rPr lang="en-GB"/>
              <a:t>SEND Support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t>Needs not being met by HQT- school will implement OAP strategies as outlined on the Local offer- Can be used as a checklist </a:t>
            </a:r>
          </a:p>
          <a:p>
            <a:pPr marL="0" indent="0">
              <a:buFont typeface="Arial" panose="020B0604020202020204" pitchFamily="34" charset="0"/>
              <a:buNone/>
            </a:pPr>
            <a:endParaRPr lang="en-GB"/>
          </a:p>
          <a:p>
            <a:pPr marL="0" indent="0">
              <a:buFont typeface="Arial" panose="020B0604020202020204" pitchFamily="34" charset="0"/>
              <a:buNone/>
            </a:pPr>
            <a:r>
              <a:rPr lang="en-GB"/>
              <a:t>Grouped in the 4 areas of need- cognition and learning, communication and interaction, SEMH and physical and sensory</a:t>
            </a:r>
          </a:p>
          <a:p>
            <a:pPr marL="0" indent="0">
              <a:buFont typeface="Arial" panose="020B0604020202020204" pitchFamily="34" charset="0"/>
              <a:buNone/>
            </a:pPr>
            <a:r>
              <a:rPr lang="en-GB"/>
              <a:t>“Where a pupil is identified as having SEN, schools should take action to remove barriers to learning and put effective special educational provision in place. This SEN support should take the form of a four-part cycle.” </a:t>
            </a:r>
          </a:p>
          <a:p>
            <a:pPr marL="0" indent="0">
              <a:buFont typeface="Arial" panose="020B0604020202020204" pitchFamily="34" charset="0"/>
              <a:buNone/>
            </a:pPr>
            <a:endParaRPr lang="en-GB"/>
          </a:p>
          <a:p>
            <a:pPr marL="0" indent="0">
              <a:buFont typeface="Arial" panose="020B0604020202020204" pitchFamily="34" charset="0"/>
              <a:buNone/>
            </a:pPr>
            <a:r>
              <a:rPr lang="en-GB"/>
              <a:t>Every school’s OAP will be adapted to their context e.g. some schools may have a sensory room due to high levels of need but others may not </a:t>
            </a:r>
          </a:p>
          <a:p>
            <a:pPr marL="0" indent="0">
              <a:buFont typeface="Arial" panose="020B0604020202020204" pitchFamily="34" charset="0"/>
              <a:buNone/>
            </a:pPr>
            <a:r>
              <a:rPr lang="en-GB"/>
              <a:t>Assess plan do review – small step SMART targets </a:t>
            </a:r>
          </a:p>
          <a:p>
            <a:pPr marL="0" indent="0">
              <a:buFont typeface="Arial" panose="020B0604020202020204" pitchFamily="34" charset="0"/>
              <a:buNone/>
            </a:pPr>
            <a:r>
              <a:rPr lang="en-GB"/>
              <a:t>SEND Register </a:t>
            </a:r>
          </a:p>
          <a:p>
            <a:pPr marL="0" indent="0">
              <a:buFont typeface="Arial" panose="020B0604020202020204" pitchFamily="34" charset="0"/>
              <a:buNone/>
            </a:pPr>
            <a:endParaRPr lang="en-GB"/>
          </a:p>
          <a:p>
            <a:pPr marL="0" indent="0">
              <a:buFont typeface="Arial" panose="020B0604020202020204" pitchFamily="34" charset="0"/>
              <a:buNone/>
            </a:pPr>
            <a:r>
              <a:rPr lang="en-GB"/>
              <a:t>Additional Support- Schools may involve specialists at any point to advise them on early identification of SEN and effective support and interventions. </a:t>
            </a:r>
          </a:p>
          <a:p>
            <a:pPr marL="0" indent="0">
              <a:buFont typeface="Arial" panose="020B0604020202020204" pitchFamily="34" charset="0"/>
              <a:buNone/>
            </a:pPr>
            <a:endParaRPr lang="en-GB"/>
          </a:p>
          <a:p>
            <a:pPr marL="0" indent="0">
              <a:buFont typeface="Arial" panose="020B0604020202020204" pitchFamily="34" charset="0"/>
              <a:buNone/>
            </a:pPr>
            <a:r>
              <a:rPr lang="en-GB"/>
              <a:t>“…A school should always involve a specialist where a pupil continues to make little or no progress or where they continue to work at levels substantially below those expected of pupils of a similar age despite evidence-based SEN support delivered by appropriately trained staff...” SEND CoP</a:t>
            </a:r>
          </a:p>
          <a:p>
            <a:pPr marL="0" indent="0">
              <a:buFont typeface="Arial" panose="020B0604020202020204" pitchFamily="34" charset="0"/>
              <a:buNone/>
            </a:pPr>
            <a:endParaRPr lang="en-GB"/>
          </a:p>
          <a:p>
            <a:pPr marL="0" indent="0">
              <a:buFont typeface="Arial" panose="020B0604020202020204" pitchFamily="34" charset="0"/>
              <a:buNone/>
            </a:pPr>
            <a:r>
              <a:rPr lang="en-GB"/>
              <a:t>The pupil’s parents should always be involved in any decision to involve specialists.”</a:t>
            </a:r>
          </a:p>
          <a:p>
            <a:pPr marL="0" indent="0">
              <a:buFont typeface="Arial" panose="020B0604020202020204" pitchFamily="34" charset="0"/>
              <a:buNone/>
            </a:pPr>
            <a:endParaRPr lang="en-GB"/>
          </a:p>
          <a:p>
            <a:pPr marL="0" indent="0">
              <a:buFont typeface="Arial" panose="020B0604020202020204" pitchFamily="34" charset="0"/>
              <a:buNone/>
            </a:pPr>
            <a:r>
              <a:rPr lang="en-GB"/>
              <a:t>Additional Support</a:t>
            </a:r>
          </a:p>
          <a:p>
            <a:pPr marL="0" indent="0">
              <a:buFont typeface="Arial" panose="020B0604020202020204" pitchFamily="34" charset="0"/>
              <a:buNone/>
            </a:pPr>
            <a:r>
              <a:rPr lang="en-GB"/>
              <a:t>School make referrals to outside agencies </a:t>
            </a:r>
          </a:p>
          <a:p>
            <a:pPr marL="0" indent="0">
              <a:buFont typeface="Arial" panose="020B0604020202020204" pitchFamily="34" charset="0"/>
              <a:buNone/>
            </a:pPr>
            <a:r>
              <a:rPr lang="en-GB"/>
              <a:t>Forms part of Graduated response </a:t>
            </a:r>
          </a:p>
          <a:p>
            <a:pPr marL="0" indent="0">
              <a:buFont typeface="Arial" panose="020B0604020202020204" pitchFamily="34" charset="0"/>
              <a:buNone/>
            </a:pPr>
            <a:r>
              <a:rPr lang="en-GB"/>
              <a:t>Targets updated on professionals advice </a:t>
            </a:r>
          </a:p>
          <a:p>
            <a:pPr marL="0" indent="0">
              <a:buFont typeface="Arial" panose="020B0604020202020204" pitchFamily="34" charset="0"/>
              <a:buNone/>
            </a:pPr>
            <a:r>
              <a:rPr lang="en-GB"/>
              <a:t>Parental consent will be required for this </a:t>
            </a:r>
          </a:p>
          <a:p>
            <a:pPr marL="0" indent="0">
              <a:buFont typeface="Arial" panose="020B0604020202020204" pitchFamily="34" charset="0"/>
              <a:buNone/>
            </a:pPr>
            <a:endParaRPr lang="en-GB"/>
          </a:p>
          <a:p>
            <a:pPr marL="0" indent="0">
              <a:buFont typeface="Arial" panose="020B0604020202020204" pitchFamily="34" charset="0"/>
              <a:buNone/>
            </a:pPr>
            <a:endParaRPr lang="en-GB"/>
          </a:p>
          <a:p>
            <a:pPr marL="171450" indent="-171450">
              <a:buFont typeface="Arial" panose="020B0604020202020204" pitchFamily="34" charset="0"/>
              <a:buChar char="•"/>
            </a:pPr>
            <a:endParaRPr lang="en-GB"/>
          </a:p>
          <a:p>
            <a:pPr marL="0" indent="0">
              <a:buFont typeface="Arial" panose="020B0604020202020204" pitchFamily="34" charset="0"/>
              <a:buNone/>
            </a:pPr>
            <a:endParaRPr lang="en-GB"/>
          </a:p>
          <a:p>
            <a:pPr marL="171450" indent="-171450">
              <a:buFont typeface="Arial" panose="020B0604020202020204" pitchFamily="34" charset="0"/>
              <a:buChar char="•"/>
            </a:pPr>
            <a:endParaRPr lang="en-GB"/>
          </a:p>
          <a:p>
            <a:pPr marL="171450" indent="-171450">
              <a:buFont typeface="Arial" panose="020B0604020202020204" pitchFamily="34" charset="0"/>
              <a:buChar char="•"/>
            </a:pPr>
            <a:endParaRPr lang="en-GB"/>
          </a:p>
          <a:p>
            <a:pPr marL="171450" indent="-171450">
              <a:buFont typeface="Arial" panose="020B0604020202020204" pitchFamily="34" charset="0"/>
              <a:buChar char="•"/>
            </a:pPr>
            <a:endParaRPr lang="en-GB"/>
          </a:p>
        </p:txBody>
      </p:sp>
      <p:sp>
        <p:nvSpPr>
          <p:cNvPr id="4" name="Slide Number Placeholder 3"/>
          <p:cNvSpPr>
            <a:spLocks noGrp="1"/>
          </p:cNvSpPr>
          <p:nvPr>
            <p:ph type="sldNum" sz="quarter" idx="5"/>
          </p:nvPr>
        </p:nvSpPr>
        <p:spPr/>
        <p:txBody>
          <a:bodyPr/>
          <a:lstStyle/>
          <a:p>
            <a:fld id="{677709C1-A702-204C-ABE5-AD356984929A}" type="slidenum">
              <a:rPr lang="en-US" smtClean="0"/>
              <a:t>4</a:t>
            </a:fld>
            <a:endParaRPr lang="en-US"/>
          </a:p>
        </p:txBody>
      </p:sp>
    </p:spTree>
    <p:extLst>
      <p:ext uri="{BB962C8B-B14F-4D97-AF65-F5344CB8AC3E}">
        <p14:creationId xmlns:p14="http://schemas.microsoft.com/office/powerpoint/2010/main" val="1482795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Do you know what high quality teaching means? </a:t>
            </a:r>
          </a:p>
          <a:p>
            <a:endParaRPr lang="en-GB"/>
          </a:p>
          <a:p>
            <a:r>
              <a:rPr lang="en-GB"/>
              <a:t>HQT considers the needs of learners which then informs planning  and delivery to make learning accessible.  (Comes from the OAP document – SCC</a:t>
            </a:r>
          </a:p>
          <a:p>
            <a:endParaRPr lang="en-GB"/>
          </a:p>
          <a:p>
            <a:r>
              <a:rPr lang="en-GB"/>
              <a:t>High Quality Teaching- </a:t>
            </a:r>
          </a:p>
          <a:p>
            <a:pPr marL="171450" indent="-171450">
              <a:buFont typeface="Arial" panose="020B0604020202020204" pitchFamily="34" charset="0"/>
              <a:buChar char="•"/>
            </a:pPr>
            <a:r>
              <a:rPr lang="en-GB"/>
              <a:t>Adaptive teaching </a:t>
            </a:r>
          </a:p>
          <a:p>
            <a:pPr marL="171450" indent="-171450">
              <a:buFont typeface="Arial" panose="020B0604020202020204" pitchFamily="34" charset="0"/>
              <a:buChar char="•"/>
            </a:pPr>
            <a:r>
              <a:rPr lang="en-GB"/>
              <a:t>Responsive to need</a:t>
            </a:r>
          </a:p>
          <a:p>
            <a:pPr marL="171450" indent="-171450">
              <a:buFont typeface="Arial" panose="020B0604020202020204" pitchFamily="34" charset="0"/>
              <a:buChar char="•"/>
            </a:pPr>
            <a:r>
              <a:rPr lang="en-GB"/>
              <a:t>Meets the need of majority of learners </a:t>
            </a:r>
          </a:p>
          <a:p>
            <a:pPr marL="171450" indent="-171450">
              <a:buFont typeface="Arial" panose="020B0604020202020204" pitchFamily="34" charset="0"/>
              <a:buChar char="•"/>
            </a:pPr>
            <a:r>
              <a:rPr lang="en-GB"/>
              <a:t>Bread and Butter of teaching </a:t>
            </a:r>
          </a:p>
          <a:p>
            <a:pPr marL="171450" indent="-171450">
              <a:buFont typeface="Arial" panose="020B0604020202020204" pitchFamily="34" charset="0"/>
              <a:buChar char="•"/>
            </a:pPr>
            <a:r>
              <a:rPr lang="en-GB"/>
              <a:t>This could be- Visual timetable, scaffolding built into lessons, prompts </a:t>
            </a:r>
          </a:p>
          <a:p>
            <a:endParaRPr lang="en-GB"/>
          </a:p>
        </p:txBody>
      </p:sp>
      <p:sp>
        <p:nvSpPr>
          <p:cNvPr id="4" name="Slide Number Placeholder 3"/>
          <p:cNvSpPr>
            <a:spLocks noGrp="1"/>
          </p:cNvSpPr>
          <p:nvPr>
            <p:ph type="sldNum" sz="quarter" idx="5"/>
          </p:nvPr>
        </p:nvSpPr>
        <p:spPr/>
        <p:txBody>
          <a:bodyPr/>
          <a:lstStyle/>
          <a:p>
            <a:fld id="{677709C1-A702-204C-ABE5-AD356984929A}" type="slidenum">
              <a:rPr lang="en-US" smtClean="0"/>
              <a:t>5</a:t>
            </a:fld>
            <a:endParaRPr lang="en-US"/>
          </a:p>
        </p:txBody>
      </p:sp>
    </p:spTree>
    <p:extLst>
      <p:ext uri="{BB962C8B-B14F-4D97-AF65-F5344CB8AC3E}">
        <p14:creationId xmlns:p14="http://schemas.microsoft.com/office/powerpoint/2010/main" val="19107666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139312-3F05-A37B-20F7-1A93E4ECF0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2871D9-1634-10EB-CA19-72425E29E0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AD1BD3-7D53-C990-47D5-FEA9B79311E5}"/>
              </a:ext>
            </a:extLst>
          </p:cNvPr>
          <p:cNvSpPr>
            <a:spLocks noGrp="1"/>
          </p:cNvSpPr>
          <p:nvPr>
            <p:ph type="body" idx="1"/>
          </p:nvPr>
        </p:nvSpPr>
        <p:spPr/>
        <p:txBody>
          <a:bodyPr/>
          <a:lstStyle/>
          <a:p>
            <a:r>
              <a:rPr lang="en-GB"/>
              <a:t>All strategies that are ordinarily available to mainstream settings- refer to booklets </a:t>
            </a:r>
          </a:p>
          <a:p>
            <a:endParaRPr lang="en-GB"/>
          </a:p>
          <a:p>
            <a:pPr marL="0" indent="0">
              <a:buFont typeface="Arial" panose="020B0604020202020204" pitchFamily="34" charset="0"/>
              <a:buNone/>
            </a:pPr>
            <a:r>
              <a:rPr lang="en-GB"/>
              <a:t>SEND Support</a:t>
            </a:r>
          </a:p>
          <a:p>
            <a:pPr marL="171450" indent="-171450">
              <a:buFont typeface="Arial" panose="020B0604020202020204" pitchFamily="34" charset="0"/>
              <a:buChar char="•"/>
            </a:pPr>
            <a:r>
              <a:rPr lang="en-GB"/>
              <a:t>Needs not being met by HQT- school will implement OAP strategies as outlined on the Local offer </a:t>
            </a:r>
          </a:p>
          <a:p>
            <a:pPr marL="171450" indent="-171450">
              <a:buFont typeface="Arial" panose="020B0604020202020204" pitchFamily="34" charset="0"/>
              <a:buChar char="•"/>
            </a:pPr>
            <a:r>
              <a:rPr lang="en-GB"/>
              <a:t>Grouped in the 4 areas of need- cognition and learning, communication and interaction, SEMH and physical and sensory</a:t>
            </a:r>
          </a:p>
          <a:p>
            <a:pPr marL="171450" indent="-171450">
              <a:buFont typeface="Arial" panose="020B0604020202020204" pitchFamily="34" charset="0"/>
              <a:buChar char="•"/>
            </a:pPr>
            <a:r>
              <a:rPr lang="en-GB"/>
              <a:t>Can be used as a checklist </a:t>
            </a:r>
          </a:p>
          <a:p>
            <a:pPr marL="171450" indent="-171450">
              <a:buFont typeface="Arial" panose="020B0604020202020204" pitchFamily="34" charset="0"/>
              <a:buChar char="•"/>
            </a:pPr>
            <a:r>
              <a:rPr lang="en-GB"/>
              <a:t>Every school’s OAP will be adapted to their context e.g. some schools may have a sensory room due to high levels of need but others may not </a:t>
            </a:r>
          </a:p>
          <a:p>
            <a:pPr marL="171450" indent="-171450">
              <a:buFont typeface="Arial" panose="020B0604020202020204" pitchFamily="34" charset="0"/>
              <a:buChar char="•"/>
            </a:pPr>
            <a:r>
              <a:rPr lang="en-GB"/>
              <a:t>Assess plan do review – small step SMART targets </a:t>
            </a:r>
          </a:p>
          <a:p>
            <a:pPr marL="171450" indent="-171450">
              <a:buFont typeface="Arial" panose="020B0604020202020204" pitchFamily="34" charset="0"/>
              <a:buChar char="•"/>
            </a:pPr>
            <a:r>
              <a:rPr lang="en-GB"/>
              <a:t>SEND Register </a:t>
            </a:r>
          </a:p>
          <a:p>
            <a:endParaRPr lang="en-GB"/>
          </a:p>
        </p:txBody>
      </p:sp>
      <p:sp>
        <p:nvSpPr>
          <p:cNvPr id="4" name="Slide Number Placeholder 3">
            <a:extLst>
              <a:ext uri="{FF2B5EF4-FFF2-40B4-BE49-F238E27FC236}">
                <a16:creationId xmlns:a16="http://schemas.microsoft.com/office/drawing/2014/main" id="{E3AB98FF-5B72-E401-99F3-8411A72CAFEC}"/>
              </a:ext>
            </a:extLst>
          </p:cNvPr>
          <p:cNvSpPr>
            <a:spLocks noGrp="1"/>
          </p:cNvSpPr>
          <p:nvPr>
            <p:ph type="sldNum" sz="quarter" idx="5"/>
          </p:nvPr>
        </p:nvSpPr>
        <p:spPr/>
        <p:txBody>
          <a:bodyPr/>
          <a:lstStyle/>
          <a:p>
            <a:fld id="{677709C1-A702-204C-ABE5-AD356984929A}" type="slidenum">
              <a:rPr lang="en-US" smtClean="0"/>
              <a:t>6</a:t>
            </a:fld>
            <a:endParaRPr lang="en-US"/>
          </a:p>
        </p:txBody>
      </p:sp>
    </p:spTree>
    <p:extLst>
      <p:ext uri="{BB962C8B-B14F-4D97-AF65-F5344CB8AC3E}">
        <p14:creationId xmlns:p14="http://schemas.microsoft.com/office/powerpoint/2010/main" val="4130413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The lesson is part of a carefully planned sequence of lessons where the children are learning about descriptive writing.  Having a planned sequence of lessons which will help children to move on from their starting point and hopefully reach the end of year objectives is part of HQT.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Imagine- the teacher has started the lesson by taking the children outside to look at the playground area getting them to describe what they are seeing. </a:t>
            </a:r>
          </a:p>
          <a:p>
            <a:endParaRPr lang="en-GB"/>
          </a:p>
        </p:txBody>
      </p:sp>
      <p:sp>
        <p:nvSpPr>
          <p:cNvPr id="4" name="Slide Number Placeholder 3"/>
          <p:cNvSpPr>
            <a:spLocks noGrp="1"/>
          </p:cNvSpPr>
          <p:nvPr>
            <p:ph type="sldNum" sz="quarter" idx="5"/>
          </p:nvPr>
        </p:nvSpPr>
        <p:spPr/>
        <p:txBody>
          <a:bodyPr/>
          <a:lstStyle/>
          <a:p>
            <a:fld id="{ED23D1D5-82DA-A541-A90B-4FB76DC21CF0}" type="slidenum">
              <a:rPr lang="en-US" smtClean="0"/>
              <a:t>7</a:t>
            </a:fld>
            <a:endParaRPr lang="en-US"/>
          </a:p>
        </p:txBody>
      </p:sp>
    </p:spTree>
    <p:extLst>
      <p:ext uri="{BB962C8B-B14F-4D97-AF65-F5344CB8AC3E}">
        <p14:creationId xmlns:p14="http://schemas.microsoft.com/office/powerpoint/2010/main" val="42056007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Teacher shares a picture on the board- asks in pairs for children to share their ideas of what they can see before receiving feedback and writing them around the picture. Teacher is correcting any misunderstandings e.g. if the words are not adjectives </a:t>
            </a:r>
          </a:p>
        </p:txBody>
      </p:sp>
      <p:sp>
        <p:nvSpPr>
          <p:cNvPr id="4" name="Slide Number Placeholder 3"/>
          <p:cNvSpPr>
            <a:spLocks noGrp="1"/>
          </p:cNvSpPr>
          <p:nvPr>
            <p:ph type="sldNum" sz="quarter" idx="5"/>
          </p:nvPr>
        </p:nvSpPr>
        <p:spPr/>
        <p:txBody>
          <a:bodyPr/>
          <a:lstStyle/>
          <a:p>
            <a:fld id="{677709C1-A702-204C-ABE5-AD356984929A}" type="slidenum">
              <a:rPr lang="en-US" smtClean="0"/>
              <a:t>8</a:t>
            </a:fld>
            <a:endParaRPr lang="en-US"/>
          </a:p>
        </p:txBody>
      </p:sp>
    </p:spTree>
    <p:extLst>
      <p:ext uri="{BB962C8B-B14F-4D97-AF65-F5344CB8AC3E}">
        <p14:creationId xmlns:p14="http://schemas.microsoft.com/office/powerpoint/2010/main" val="25623063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teacher has then done a shared piece of writing with the class so the children have a </a:t>
            </a:r>
            <a:r>
              <a:rPr lang="en-GB" b="1"/>
              <a:t>model </a:t>
            </a:r>
            <a:r>
              <a:rPr lang="en-GB" b="0"/>
              <a:t>of what they need to do.  Providing a model and modelling the process of getting there is part of high quality teaching. </a:t>
            </a:r>
            <a:r>
              <a:rPr lang="en-GB"/>
              <a:t> </a:t>
            </a:r>
          </a:p>
        </p:txBody>
      </p:sp>
      <p:sp>
        <p:nvSpPr>
          <p:cNvPr id="4" name="Slide Number Placeholder 3"/>
          <p:cNvSpPr>
            <a:spLocks noGrp="1"/>
          </p:cNvSpPr>
          <p:nvPr>
            <p:ph type="sldNum" sz="quarter" idx="5"/>
          </p:nvPr>
        </p:nvSpPr>
        <p:spPr/>
        <p:txBody>
          <a:bodyPr/>
          <a:lstStyle/>
          <a:p>
            <a:fld id="{ED23D1D5-82DA-A541-A90B-4FB76DC21CF0}" type="slidenum">
              <a:rPr lang="en-US" smtClean="0"/>
              <a:t>9</a:t>
            </a:fld>
            <a:endParaRPr lang="en-US"/>
          </a:p>
        </p:txBody>
      </p:sp>
    </p:spTree>
    <p:extLst>
      <p:ext uri="{BB962C8B-B14F-4D97-AF65-F5344CB8AC3E}">
        <p14:creationId xmlns:p14="http://schemas.microsoft.com/office/powerpoint/2010/main" val="41597666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teacher makes sure that the children understand what adjectives are, the children work in pairs to identify them in the shared piece of writing.  The teacher then gives the instruction to go back to their tables, write the date, LO and at least 4 sentences to describe the forest.  She tells them to start on a clean page, leave a space between the date and their writing. </a:t>
            </a:r>
          </a:p>
          <a:p>
            <a:endParaRPr lang="en-US"/>
          </a:p>
          <a:p>
            <a:r>
              <a:rPr lang="en-GB"/>
              <a:t>After a while the teacher notices that Paul hasn’t got started.  He looks a bit anxious. She asks him if he knows what to do, he says yes.  Just in case she repeats the instructions: write the date, LO and at least 4 sentences to describe the forest.  She tells them to start on a clean page, leave a space between the date and their writing. </a:t>
            </a:r>
          </a:p>
          <a:p>
            <a:endParaRPr lang="en-GB"/>
          </a:p>
          <a:p>
            <a:r>
              <a:rPr lang="en-GB"/>
              <a:t>After another 5 minutes the TA comes and sits by Paul who is still sitting with an empty page.  She sees he hasn’t written the date so she points out where it is on the board and asks him to copy it down.  A few minutes later, the teacher asks if anyone needs help.  Paul doesn’t put his hand up. </a:t>
            </a:r>
          </a:p>
          <a:p>
            <a:endParaRPr lang="en-GB"/>
          </a:p>
          <a:p>
            <a:r>
              <a:rPr lang="en-GB"/>
              <a:t>What’s going on for Paul?</a:t>
            </a:r>
          </a:p>
          <a:p>
            <a:r>
              <a:rPr lang="en-GB"/>
              <a:t>5 minutes later the teacher comes over to Paul, who still has a blank page.  She asks him again if he knows what to do – but he just gets up and shouts, I’M NOT DOING IT! And goes to sit in the book corner.  </a:t>
            </a:r>
          </a:p>
          <a:p>
            <a:r>
              <a:rPr lang="en-GB"/>
              <a:t>The teacher is confused, she’s provided a visit, a multi-sensory learning experience, modelled what to do, left the model on the board and he still hasn’t done his work. </a:t>
            </a:r>
          </a:p>
          <a:p>
            <a:endParaRPr lang="en-US"/>
          </a:p>
        </p:txBody>
      </p:sp>
      <p:sp>
        <p:nvSpPr>
          <p:cNvPr id="4" name="Slide Number Placeholder 3"/>
          <p:cNvSpPr>
            <a:spLocks noGrp="1"/>
          </p:cNvSpPr>
          <p:nvPr>
            <p:ph type="sldNum" sz="quarter" idx="5"/>
          </p:nvPr>
        </p:nvSpPr>
        <p:spPr/>
        <p:txBody>
          <a:bodyPr/>
          <a:lstStyle/>
          <a:p>
            <a:fld id="{ED23D1D5-82DA-A541-A90B-4FB76DC21CF0}" type="slidenum">
              <a:rPr lang="en-US" smtClean="0"/>
              <a:t>10</a:t>
            </a:fld>
            <a:endParaRPr lang="en-US"/>
          </a:p>
        </p:txBody>
      </p:sp>
    </p:spTree>
    <p:extLst>
      <p:ext uri="{BB962C8B-B14F-4D97-AF65-F5344CB8AC3E}">
        <p14:creationId xmlns:p14="http://schemas.microsoft.com/office/powerpoint/2010/main" val="8124362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After school later that week, the teacher meets with Paul’s parents and the SENCo.  They draw up this profile about Paul. For the next lesson the teacher and the SENCo agree some adaptions and provision which they hope will help Paul to show his learning without so many difficulties. </a:t>
            </a:r>
          </a:p>
        </p:txBody>
      </p:sp>
      <p:sp>
        <p:nvSpPr>
          <p:cNvPr id="4" name="Slide Number Placeholder 3"/>
          <p:cNvSpPr>
            <a:spLocks noGrp="1"/>
          </p:cNvSpPr>
          <p:nvPr>
            <p:ph type="sldNum" sz="quarter" idx="5"/>
          </p:nvPr>
        </p:nvSpPr>
        <p:spPr/>
        <p:txBody>
          <a:bodyPr/>
          <a:lstStyle/>
          <a:p>
            <a:fld id="{ED23D1D5-82DA-A541-A90B-4FB76DC21CF0}" type="slidenum">
              <a:rPr lang="en-US" smtClean="0"/>
              <a:t>11</a:t>
            </a:fld>
            <a:endParaRPr lang="en-US"/>
          </a:p>
        </p:txBody>
      </p:sp>
    </p:spTree>
    <p:extLst>
      <p:ext uri="{BB962C8B-B14F-4D97-AF65-F5344CB8AC3E}">
        <p14:creationId xmlns:p14="http://schemas.microsoft.com/office/powerpoint/2010/main" val="10802080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teacher produces a task board so that Paul doesn’t have to remember all the instructions that were said verbally.  Paul is a good reader, otherwise this perhaps would be given more visually. </a:t>
            </a:r>
          </a:p>
          <a:p>
            <a:r>
              <a:rPr lang="en-GB"/>
              <a:t>To give him a movement break as he doesn’t like sitting, she wants him to get up and collect his equipment</a:t>
            </a:r>
          </a:p>
          <a:p>
            <a:r>
              <a:rPr lang="en-GB"/>
              <a:t>She gives him some options of writing or sticking.  He doesn’t have to write more than he needs to do show his understanding. </a:t>
            </a:r>
          </a:p>
          <a:p>
            <a:r>
              <a:rPr lang="en-GB"/>
              <a:t>She gives him a chance to work on his emotions language and she will judge at this point whether he can have a go writing another sentence on his own or not. </a:t>
            </a:r>
          </a:p>
        </p:txBody>
      </p:sp>
      <p:sp>
        <p:nvSpPr>
          <p:cNvPr id="4" name="Slide Number Placeholder 3"/>
          <p:cNvSpPr>
            <a:spLocks noGrp="1"/>
          </p:cNvSpPr>
          <p:nvPr>
            <p:ph type="sldNum" sz="quarter" idx="5"/>
          </p:nvPr>
        </p:nvSpPr>
        <p:spPr/>
        <p:txBody>
          <a:bodyPr/>
          <a:lstStyle/>
          <a:p>
            <a:fld id="{677709C1-A702-204C-ABE5-AD356984929A}" type="slidenum">
              <a:rPr lang="en-US" smtClean="0"/>
              <a:t>12</a:t>
            </a:fld>
            <a:endParaRPr lang="en-US"/>
          </a:p>
        </p:txBody>
      </p:sp>
    </p:spTree>
    <p:extLst>
      <p:ext uri="{BB962C8B-B14F-4D97-AF65-F5344CB8AC3E}">
        <p14:creationId xmlns:p14="http://schemas.microsoft.com/office/powerpoint/2010/main" val="11450134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She’s provided the date and L.O which he can cut and stick rather than copying from the board, which he finds difficult.  His learning is focused around the learning objective – using adjectives – and is from a starting point that Paul can manage.  The teacher plans to get the TA to do some extra handwriting practice with Paul in a small group she is running.   The teacher and SENCo have begun to ASSESS his needs, PLAN his provision and they will now DO this and  this will enable them to REVIEW how he gets on. Of course this is very simplified and they may need to access some specialists to assess his language difficulties, or this may be enough.  </a:t>
            </a:r>
          </a:p>
        </p:txBody>
      </p:sp>
      <p:sp>
        <p:nvSpPr>
          <p:cNvPr id="4" name="Slide Number Placeholder 3"/>
          <p:cNvSpPr>
            <a:spLocks noGrp="1"/>
          </p:cNvSpPr>
          <p:nvPr>
            <p:ph type="sldNum" sz="quarter" idx="5"/>
          </p:nvPr>
        </p:nvSpPr>
        <p:spPr/>
        <p:txBody>
          <a:bodyPr/>
          <a:lstStyle/>
          <a:p>
            <a:fld id="{677709C1-A702-204C-ABE5-AD356984929A}" type="slidenum">
              <a:rPr lang="en-US" smtClean="0"/>
              <a:t>13</a:t>
            </a:fld>
            <a:endParaRPr lang="en-US"/>
          </a:p>
        </p:txBody>
      </p:sp>
    </p:spTree>
    <p:extLst>
      <p:ext uri="{BB962C8B-B14F-4D97-AF65-F5344CB8AC3E}">
        <p14:creationId xmlns:p14="http://schemas.microsoft.com/office/powerpoint/2010/main" val="16552489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Hopefully this very simplified example gives you an idea of all of the things that can form part of HQT, some ordinarily available provision at SEN support and how the assess, plan, do, review process can work.  Every school is different, which is why I will now handover to the Grove to explain how it looks here. </a:t>
            </a:r>
          </a:p>
        </p:txBody>
      </p:sp>
      <p:sp>
        <p:nvSpPr>
          <p:cNvPr id="4" name="Slide Number Placeholder 3"/>
          <p:cNvSpPr>
            <a:spLocks noGrp="1"/>
          </p:cNvSpPr>
          <p:nvPr>
            <p:ph type="sldNum" sz="quarter" idx="5"/>
          </p:nvPr>
        </p:nvSpPr>
        <p:spPr/>
        <p:txBody>
          <a:bodyPr/>
          <a:lstStyle/>
          <a:p>
            <a:fld id="{677709C1-A702-204C-ABE5-AD356984929A}" type="slidenum">
              <a:rPr lang="en-US" smtClean="0"/>
              <a:t>14</a:t>
            </a:fld>
            <a:endParaRPr lang="en-US"/>
          </a:p>
        </p:txBody>
      </p:sp>
    </p:spTree>
    <p:extLst>
      <p:ext uri="{BB962C8B-B14F-4D97-AF65-F5344CB8AC3E}">
        <p14:creationId xmlns:p14="http://schemas.microsoft.com/office/powerpoint/2010/main" val="22153608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a:t>Jill</a:t>
            </a:r>
          </a:p>
          <a:p>
            <a:pPr marL="0" indent="0">
              <a:buFont typeface="Arial" panose="020B0604020202020204" pitchFamily="34" charset="0"/>
              <a:buNone/>
            </a:pPr>
            <a:endParaRPr lang="en-GB"/>
          </a:p>
          <a:p>
            <a:pPr marL="0" indent="0">
              <a:buFont typeface="Arial" panose="020B0604020202020204" pitchFamily="34" charset="0"/>
              <a:buNone/>
            </a:pPr>
            <a:r>
              <a:rPr lang="en-GB"/>
              <a:t>EHCP</a:t>
            </a:r>
          </a:p>
          <a:p>
            <a:pPr marL="171450" indent="-171450">
              <a:buFont typeface="Arial" panose="020B0604020202020204" pitchFamily="34" charset="0"/>
              <a:buChar char="•"/>
            </a:pPr>
            <a:r>
              <a:rPr lang="en-GB"/>
              <a:t>Exhausted the previous steps </a:t>
            </a:r>
          </a:p>
          <a:p>
            <a:pPr marL="171450" indent="-171450">
              <a:buFont typeface="Arial" panose="020B0604020202020204" pitchFamily="34" charset="0"/>
              <a:buChar char="•"/>
            </a:pPr>
            <a:r>
              <a:rPr lang="en-GB"/>
              <a:t>Formal assessment of needs and has been agreed there needs to be a legal document </a:t>
            </a:r>
          </a:p>
          <a:p>
            <a:pPr marL="171450" indent="-171450">
              <a:buFont typeface="Arial" panose="020B0604020202020204" pitchFamily="34" charset="0"/>
              <a:buChar char="•"/>
            </a:pPr>
            <a:r>
              <a:rPr lang="en-GB"/>
              <a:t>School have to identify that they have been through all of the other steps </a:t>
            </a:r>
          </a:p>
          <a:p>
            <a:pPr marL="171450" indent="-171450">
              <a:buFont typeface="Arial" panose="020B0604020202020204" pitchFamily="34" charset="0"/>
              <a:buChar char="•"/>
            </a:pPr>
            <a:r>
              <a:rPr lang="en-GB"/>
              <a:t>Jan 2024- 4.8% had EHCP Nationally</a:t>
            </a:r>
          </a:p>
          <a:p>
            <a:pPr marL="171450" indent="-171450">
              <a:buFont typeface="Arial" panose="020B0604020202020204" pitchFamily="34" charset="0"/>
              <a:buChar char="•"/>
            </a:pPr>
            <a:r>
              <a:rPr lang="en-GB"/>
              <a:t>Jan 2024- Surrey had 5.2% EHCP</a:t>
            </a:r>
          </a:p>
          <a:p>
            <a:pPr marL="171450" indent="-171450">
              <a:buFont typeface="Arial" panose="020B0604020202020204" pitchFamily="34" charset="0"/>
              <a:buChar char="•"/>
            </a:pPr>
            <a:r>
              <a:rPr lang="en-GB"/>
              <a:t>Children do not need an diagnosis for an EHCNA </a:t>
            </a:r>
          </a:p>
          <a:p>
            <a:pPr marL="171450" indent="-171450">
              <a:buFont typeface="Arial" panose="020B0604020202020204" pitchFamily="34" charset="0"/>
              <a:buChar char="•"/>
            </a:pPr>
            <a:r>
              <a:rPr lang="en-GB"/>
              <a:t>Most children with an EHCP go to mainstream schools </a:t>
            </a:r>
          </a:p>
          <a:p>
            <a:endParaRPr lang="en-GB"/>
          </a:p>
        </p:txBody>
      </p:sp>
      <p:sp>
        <p:nvSpPr>
          <p:cNvPr id="4" name="Slide Number Placeholder 3"/>
          <p:cNvSpPr>
            <a:spLocks noGrp="1"/>
          </p:cNvSpPr>
          <p:nvPr>
            <p:ph type="sldNum" sz="quarter" idx="5"/>
          </p:nvPr>
        </p:nvSpPr>
        <p:spPr/>
        <p:txBody>
          <a:bodyPr/>
          <a:lstStyle/>
          <a:p>
            <a:fld id="{677709C1-A702-204C-ABE5-AD356984929A}" type="slidenum">
              <a:rPr lang="en-US" smtClean="0"/>
              <a:t>20</a:t>
            </a:fld>
            <a:endParaRPr lang="en-US"/>
          </a:p>
        </p:txBody>
      </p:sp>
    </p:spTree>
    <p:extLst>
      <p:ext uri="{BB962C8B-B14F-4D97-AF65-F5344CB8AC3E}">
        <p14:creationId xmlns:p14="http://schemas.microsoft.com/office/powerpoint/2010/main" val="22277791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a:t>Requesting an Education, Health and Care needs assessment 6.63 SEN support should be adapted or replaced depending on how effective it has been in achieving the agreed outcomes. Where, despite the school having taken relevant and purposeful action to identify, assess and meet the SEN of the child or young person, the child or young person has not made expected progress, the school or parents should consider requesting an Education, Health and Care needs 104 assessment (see Chapter 9). To inform its decision the local authority will expect to see evidence of the action taken by the school as part of SEN support.</a:t>
            </a:r>
            <a:endParaRPr lang="en-US" b="0"/>
          </a:p>
          <a:p>
            <a:endParaRPr lang="en-GB" b="0">
              <a:ea typeface="Calibri"/>
              <a:cs typeface="Calibri"/>
            </a:endParaRPr>
          </a:p>
          <a:p>
            <a:r>
              <a:rPr lang="en-GB" b="0"/>
              <a:t>•Before EHCP is granted- submit application to L-SPA team- most effective applications show collaboration between home school and YP</a:t>
            </a:r>
            <a:endParaRPr lang="en-GB" b="0">
              <a:ea typeface="Calibri"/>
              <a:cs typeface="Calibri"/>
            </a:endParaRPr>
          </a:p>
          <a:p>
            <a:r>
              <a:rPr lang="en-GB" b="0"/>
              <a:t>•By 6 weeks- panel read cases and agree yes/no to assess- if no to assess, recommendations given</a:t>
            </a:r>
            <a:endParaRPr lang="en-GB" b="0">
              <a:ea typeface="Calibri"/>
              <a:cs typeface="Calibri"/>
            </a:endParaRPr>
          </a:p>
          <a:p>
            <a:r>
              <a:rPr lang="en-GB" b="0"/>
              <a:t>•If yes to assess- passes to quadrant SEND team and assessment begins- always have an EP assessment</a:t>
            </a:r>
            <a:endParaRPr lang="en-GB" b="0">
              <a:ea typeface="Calibri"/>
              <a:cs typeface="Calibri"/>
            </a:endParaRPr>
          </a:p>
          <a:p>
            <a:r>
              <a:rPr lang="en-GB" b="0"/>
              <a:t>•By the end of week 16- the assessment info has gone to governance board who read all the evidence and agree whether it is a yes or no to issue. </a:t>
            </a:r>
            <a:endParaRPr lang="en-GB" b="0">
              <a:ea typeface="Calibri"/>
              <a:cs typeface="Calibri"/>
            </a:endParaRPr>
          </a:p>
          <a:p>
            <a:r>
              <a:rPr lang="en-GB" b="0"/>
              <a:t>•If a no to issue- school and family still receive all the information gathered in the assessment process and a summary that they can then use</a:t>
            </a:r>
            <a:endParaRPr lang="en-GB" b="0">
              <a:ea typeface="Calibri"/>
              <a:cs typeface="Calibri"/>
            </a:endParaRPr>
          </a:p>
          <a:p>
            <a:r>
              <a:rPr lang="en-GB" b="0"/>
              <a:t>•Parents have a right to mediation and appeal </a:t>
            </a:r>
            <a:endParaRPr lang="en-GB" b="0">
              <a:ea typeface="Calibri"/>
              <a:cs typeface="Calibri"/>
            </a:endParaRPr>
          </a:p>
          <a:p>
            <a:r>
              <a:rPr lang="en-GB" b="0"/>
              <a:t>•If yes to issue by the end of week 20- you will receive a draft EHCP to review and so will educational settings </a:t>
            </a:r>
            <a:endParaRPr lang="en-GB" b="0">
              <a:ea typeface="Calibri"/>
              <a:cs typeface="Calibri"/>
            </a:endParaRPr>
          </a:p>
          <a:p>
            <a:r>
              <a:rPr lang="en-GB" b="0"/>
              <a:t>•Once finalised- EHCP names the educational setting and every 12 months the targets and information is reviewed </a:t>
            </a:r>
            <a:endParaRPr lang="en-GB" b="0">
              <a:ea typeface="Calibri"/>
              <a:cs typeface="Calibri"/>
            </a:endParaRPr>
          </a:p>
          <a:p>
            <a:r>
              <a:rPr lang="en-GB" b="0"/>
              <a:t>•This is a joint </a:t>
            </a:r>
            <a:r>
              <a:rPr lang="en-GB"/>
              <a:t>process between school and family and YP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7709C1-A702-204C-ABE5-AD356984929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67526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Jill and Rachel </a:t>
            </a:r>
          </a:p>
        </p:txBody>
      </p:sp>
      <p:sp>
        <p:nvSpPr>
          <p:cNvPr id="4" name="Slide Number Placeholder 3"/>
          <p:cNvSpPr>
            <a:spLocks noGrp="1"/>
          </p:cNvSpPr>
          <p:nvPr>
            <p:ph type="sldNum" sz="quarter" idx="5"/>
          </p:nvPr>
        </p:nvSpPr>
        <p:spPr/>
        <p:txBody>
          <a:bodyPr/>
          <a:lstStyle/>
          <a:p>
            <a:fld id="{677709C1-A702-204C-ABE5-AD356984929A}" type="slidenum">
              <a:rPr lang="en-US" smtClean="0"/>
              <a:t>22</a:t>
            </a:fld>
            <a:endParaRPr lang="en-US"/>
          </a:p>
        </p:txBody>
      </p:sp>
    </p:spTree>
    <p:extLst>
      <p:ext uri="{BB962C8B-B14F-4D97-AF65-F5344CB8AC3E}">
        <p14:creationId xmlns:p14="http://schemas.microsoft.com/office/powerpoint/2010/main" val="8965370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Jill </a:t>
            </a:r>
          </a:p>
        </p:txBody>
      </p:sp>
      <p:sp>
        <p:nvSpPr>
          <p:cNvPr id="4" name="Slide Number Placeholder 3"/>
          <p:cNvSpPr>
            <a:spLocks noGrp="1"/>
          </p:cNvSpPr>
          <p:nvPr>
            <p:ph type="sldNum" sz="quarter" idx="5"/>
          </p:nvPr>
        </p:nvSpPr>
        <p:spPr/>
        <p:txBody>
          <a:bodyPr/>
          <a:lstStyle/>
          <a:p>
            <a:fld id="{677709C1-A702-204C-ABE5-AD356984929A}" type="slidenum">
              <a:rPr lang="en-US" smtClean="0"/>
              <a:t>23</a:t>
            </a:fld>
            <a:endParaRPr lang="en-US"/>
          </a:p>
        </p:txBody>
      </p:sp>
    </p:spTree>
    <p:extLst>
      <p:ext uri="{BB962C8B-B14F-4D97-AF65-F5344CB8AC3E}">
        <p14:creationId xmlns:p14="http://schemas.microsoft.com/office/powerpoint/2010/main" val="22786007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55DB3CE-9D90-4F3D-B357-5D9F52D3E062}"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4897228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1725706" y="6312274"/>
            <a:ext cx="2743200" cy="365125"/>
          </a:xfrm>
        </p:spPr>
        <p:txBody>
          <a:bodyPr/>
          <a:lstStyle/>
          <a:p>
            <a:fld id="{F55DB3CE-9D90-4F3D-B357-5D9F52D3E062}"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198386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55DB3CE-9D90-4F3D-B357-5D9F52D3E062}"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469874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55DB3CE-9D90-4F3D-B357-5D9F52D3E062}" type="datetimeFigureOut">
              <a:rPr lang="en-GB" smtClean="0"/>
              <a:t>22/09/2025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640352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55DB3CE-9D90-4F3D-B357-5D9F52D3E062}" type="datetimeFigureOut">
              <a:rPr lang="en-GB" smtClean="0"/>
              <a:t>22/09/2025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14041660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55DB3CE-9D90-4F3D-B357-5D9F52D3E062}" type="datetimeFigureOut">
              <a:rPr lang="en-GB" smtClean="0"/>
              <a:t>22/09/2025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9317610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5DB3CE-9D90-4F3D-B357-5D9F52D3E062}" type="datetimeFigureOut">
              <a:rPr lang="en-GB" smtClean="0"/>
              <a:t>22/09/2025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13305619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55DB3CE-9D90-4F3D-B357-5D9F52D3E062}" type="datetimeFigureOut">
              <a:rPr lang="en-GB" smtClean="0"/>
              <a:t>22/09/2025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3682611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55DB3CE-9D90-4F3D-B357-5D9F52D3E062}" type="datetimeFigureOut">
              <a:rPr lang="en-GB" smtClean="0"/>
              <a:t>22/09/2025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351150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5DB3CE-9D90-4F3D-B357-5D9F52D3E062}"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015632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5DB3CE-9D90-4F3D-B357-5D9F52D3E062}"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22284467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55DB3CE-9D90-4F3D-B357-5D9F52D3E062}"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10404044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18255"/>
            <a:ext cx="10515600" cy="1325563"/>
          </a:xfrm>
        </p:spPr>
        <p:txBody>
          <a:bodyPr/>
          <a:lstStyle>
            <a:lvl1pPr>
              <a:defRPr>
                <a:solidFill>
                  <a:schemeClr val="tx1"/>
                </a:solidFill>
              </a:defRPr>
            </a:lvl1p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5DB3CE-9D90-4F3D-B357-5D9F52D3E062}"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
        <p:nvSpPr>
          <p:cNvPr id="8" name="Freeform 6">
            <a:extLst>
              <a:ext uri="{FF2B5EF4-FFF2-40B4-BE49-F238E27FC236}">
                <a16:creationId xmlns:a16="http://schemas.microsoft.com/office/drawing/2014/main" id="{E8B0D0A8-4622-80D2-79C9-B579D06CC712}"/>
              </a:ext>
            </a:extLst>
          </p:cNvPr>
          <p:cNvSpPr>
            <a:spLocks/>
          </p:cNvSpPr>
          <p:nvPr userDrawn="1"/>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EC701C"/>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pic>
        <p:nvPicPr>
          <p:cNvPr id="9" name="Picture 8">
            <a:extLst>
              <a:ext uri="{FF2B5EF4-FFF2-40B4-BE49-F238E27FC236}">
                <a16:creationId xmlns:a16="http://schemas.microsoft.com/office/drawing/2014/main" id="{E518F328-07BB-1067-DC7D-545BAA3DA77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981129" y="229022"/>
            <a:ext cx="1034798" cy="932369"/>
          </a:xfrm>
          <a:prstGeom prst="rect">
            <a:avLst/>
          </a:prstGeom>
        </p:spPr>
      </p:pic>
    </p:spTree>
    <p:extLst>
      <p:ext uri="{BB962C8B-B14F-4D97-AF65-F5344CB8AC3E}">
        <p14:creationId xmlns:p14="http://schemas.microsoft.com/office/powerpoint/2010/main" val="32715436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55DB3CE-9D90-4F3D-B357-5D9F52D3E062}"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12688915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55DB3CE-9D90-4F3D-B357-5D9F52D3E062}" type="datetimeFigureOut">
              <a:rPr lang="en-GB" smtClean="0"/>
              <a:t>22/09/2025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6282484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55DB3CE-9D90-4F3D-B357-5D9F52D3E062}" type="datetimeFigureOut">
              <a:rPr lang="en-GB" smtClean="0"/>
              <a:t>22/09/2025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10443341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55DB3CE-9D90-4F3D-B357-5D9F52D3E062}" type="datetimeFigureOut">
              <a:rPr lang="en-GB" smtClean="0"/>
              <a:t>22/09/2025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18203607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5DB3CE-9D90-4F3D-B357-5D9F52D3E062}" type="datetimeFigureOut">
              <a:rPr lang="en-GB" smtClean="0"/>
              <a:t>22/09/2025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3710294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55DB3CE-9D90-4F3D-B357-5D9F52D3E062}" type="datetimeFigureOut">
              <a:rPr lang="en-GB" smtClean="0"/>
              <a:t>22/09/2025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23577722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55DB3CE-9D90-4F3D-B357-5D9F52D3E062}" type="datetimeFigureOut">
              <a:rPr lang="en-GB" smtClean="0"/>
              <a:t>22/09/2025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5132800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5DB3CE-9D90-4F3D-B357-5D9F52D3E062}"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5992992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5DB3CE-9D90-4F3D-B357-5D9F52D3E062}"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212381150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F862D-84F0-337F-6F17-8037EFBDC2E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E4D773B-A4BE-A240-9D33-1CA604705E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781F0B5-4B53-AA1F-EA4C-0A3CD86F9DDB}"/>
              </a:ext>
            </a:extLst>
          </p:cNvPr>
          <p:cNvSpPr>
            <a:spLocks noGrp="1"/>
          </p:cNvSpPr>
          <p:nvPr>
            <p:ph type="dt" sz="half" idx="10"/>
          </p:nvPr>
        </p:nvSpPr>
        <p:spPr/>
        <p:txBody>
          <a:bodyPr/>
          <a:lstStyle/>
          <a:p>
            <a:fld id="{B97D9FC9-5063-41DF-BEB0-DAE694E9AC79}" type="datetimeFigureOut">
              <a:rPr lang="en-GB" smtClean="0"/>
              <a:t>22/09/2025</a:t>
            </a:fld>
            <a:endParaRPr lang="en-GB"/>
          </a:p>
        </p:txBody>
      </p:sp>
      <p:sp>
        <p:nvSpPr>
          <p:cNvPr id="5" name="Footer Placeholder 4">
            <a:extLst>
              <a:ext uri="{FF2B5EF4-FFF2-40B4-BE49-F238E27FC236}">
                <a16:creationId xmlns:a16="http://schemas.microsoft.com/office/drawing/2014/main" id="{427219D1-021C-6641-6F56-AE6B1D79F2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2ACFBA-A3B8-2734-36F8-E15D03EE5AD4}"/>
              </a:ext>
            </a:extLst>
          </p:cNvPr>
          <p:cNvSpPr>
            <a:spLocks noGrp="1"/>
          </p:cNvSpPr>
          <p:nvPr>
            <p:ph type="sldNum" sz="quarter" idx="12"/>
          </p:nvPr>
        </p:nvSpPr>
        <p:spPr/>
        <p:txBody>
          <a:bodyPr/>
          <a:lstStyle/>
          <a:p>
            <a:fld id="{09E1EEA6-1521-4C71-AB98-5091D3FF17B7}" type="slidenum">
              <a:rPr lang="en-GB" smtClean="0"/>
              <a:t>‹#›</a:t>
            </a:fld>
            <a:endParaRPr lang="en-GB"/>
          </a:p>
        </p:txBody>
      </p:sp>
    </p:spTree>
    <p:extLst>
      <p:ext uri="{BB962C8B-B14F-4D97-AF65-F5344CB8AC3E}">
        <p14:creationId xmlns:p14="http://schemas.microsoft.com/office/powerpoint/2010/main" val="40559806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A19FD-F63F-FC44-6721-BCDD8DB24D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7D35747-CAB6-0991-9123-3BF7D04DBEC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7FFC0B-82D8-4F1D-E6B3-131C008A2FC2}"/>
              </a:ext>
            </a:extLst>
          </p:cNvPr>
          <p:cNvSpPr>
            <a:spLocks noGrp="1"/>
          </p:cNvSpPr>
          <p:nvPr>
            <p:ph type="dt" sz="half" idx="10"/>
          </p:nvPr>
        </p:nvSpPr>
        <p:spPr/>
        <p:txBody>
          <a:bodyPr/>
          <a:lstStyle/>
          <a:p>
            <a:fld id="{B97D9FC9-5063-41DF-BEB0-DAE694E9AC79}" type="datetimeFigureOut">
              <a:rPr lang="en-GB" smtClean="0"/>
              <a:t>22/09/2025</a:t>
            </a:fld>
            <a:endParaRPr lang="en-GB"/>
          </a:p>
        </p:txBody>
      </p:sp>
      <p:sp>
        <p:nvSpPr>
          <p:cNvPr id="5" name="Footer Placeholder 4">
            <a:extLst>
              <a:ext uri="{FF2B5EF4-FFF2-40B4-BE49-F238E27FC236}">
                <a16:creationId xmlns:a16="http://schemas.microsoft.com/office/drawing/2014/main" id="{20D62E13-ACB5-629F-C5E3-3D104D31FF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3E2B5D-245D-AD35-3B33-8563AB94EB63}"/>
              </a:ext>
            </a:extLst>
          </p:cNvPr>
          <p:cNvSpPr>
            <a:spLocks noGrp="1"/>
          </p:cNvSpPr>
          <p:nvPr>
            <p:ph type="sldNum" sz="quarter" idx="12"/>
          </p:nvPr>
        </p:nvSpPr>
        <p:spPr/>
        <p:txBody>
          <a:bodyPr/>
          <a:lstStyle/>
          <a:p>
            <a:fld id="{09E1EEA6-1521-4C71-AB98-5091D3FF17B7}" type="slidenum">
              <a:rPr lang="en-GB" smtClean="0"/>
              <a:t>‹#›</a:t>
            </a:fld>
            <a:endParaRPr lang="en-GB"/>
          </a:p>
        </p:txBody>
      </p:sp>
    </p:spTree>
    <p:extLst>
      <p:ext uri="{BB962C8B-B14F-4D97-AF65-F5344CB8AC3E}">
        <p14:creationId xmlns:p14="http://schemas.microsoft.com/office/powerpoint/2010/main" val="31066300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B6E52-C908-4763-402D-40C66807AE4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D26860A-D7FB-74DA-DD71-25B2ADBF42D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3172761-E387-BA27-6385-BDDAF878DBF1}"/>
              </a:ext>
            </a:extLst>
          </p:cNvPr>
          <p:cNvSpPr>
            <a:spLocks noGrp="1"/>
          </p:cNvSpPr>
          <p:nvPr>
            <p:ph type="dt" sz="half" idx="10"/>
          </p:nvPr>
        </p:nvSpPr>
        <p:spPr/>
        <p:txBody>
          <a:bodyPr/>
          <a:lstStyle/>
          <a:p>
            <a:fld id="{B97D9FC9-5063-41DF-BEB0-DAE694E9AC79}" type="datetimeFigureOut">
              <a:rPr lang="en-GB" smtClean="0"/>
              <a:t>22/09/2025</a:t>
            </a:fld>
            <a:endParaRPr lang="en-GB"/>
          </a:p>
        </p:txBody>
      </p:sp>
      <p:sp>
        <p:nvSpPr>
          <p:cNvPr id="5" name="Footer Placeholder 4">
            <a:extLst>
              <a:ext uri="{FF2B5EF4-FFF2-40B4-BE49-F238E27FC236}">
                <a16:creationId xmlns:a16="http://schemas.microsoft.com/office/drawing/2014/main" id="{5E7F7F3C-DD53-268A-0F18-43F39EC5AD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A53219-84D4-8417-6C86-2ECE8554E8B1}"/>
              </a:ext>
            </a:extLst>
          </p:cNvPr>
          <p:cNvSpPr>
            <a:spLocks noGrp="1"/>
          </p:cNvSpPr>
          <p:nvPr>
            <p:ph type="sldNum" sz="quarter" idx="12"/>
          </p:nvPr>
        </p:nvSpPr>
        <p:spPr/>
        <p:txBody>
          <a:bodyPr/>
          <a:lstStyle/>
          <a:p>
            <a:fld id="{09E1EEA6-1521-4C71-AB98-5091D3FF17B7}" type="slidenum">
              <a:rPr lang="en-GB" smtClean="0"/>
              <a:t>‹#›</a:t>
            </a:fld>
            <a:endParaRPr lang="en-GB"/>
          </a:p>
        </p:txBody>
      </p:sp>
    </p:spTree>
    <p:extLst>
      <p:ext uri="{BB962C8B-B14F-4D97-AF65-F5344CB8AC3E}">
        <p14:creationId xmlns:p14="http://schemas.microsoft.com/office/powerpoint/2010/main" val="38428780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1B73D-38FC-7934-52AB-894CF95A24E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F689F6-BDE9-8A74-D34D-4C14A14FF9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1A66EC5-BECE-A77D-9096-6036B95978F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E5E8A74-0FDD-5EC2-DE41-4777B34B62A0}"/>
              </a:ext>
            </a:extLst>
          </p:cNvPr>
          <p:cNvSpPr>
            <a:spLocks noGrp="1"/>
          </p:cNvSpPr>
          <p:nvPr>
            <p:ph type="dt" sz="half" idx="10"/>
          </p:nvPr>
        </p:nvSpPr>
        <p:spPr/>
        <p:txBody>
          <a:bodyPr/>
          <a:lstStyle/>
          <a:p>
            <a:fld id="{B97D9FC9-5063-41DF-BEB0-DAE694E9AC79}" type="datetimeFigureOut">
              <a:rPr lang="en-GB" smtClean="0"/>
              <a:t>22/09/2025</a:t>
            </a:fld>
            <a:endParaRPr lang="en-GB"/>
          </a:p>
        </p:txBody>
      </p:sp>
      <p:sp>
        <p:nvSpPr>
          <p:cNvPr id="6" name="Footer Placeholder 5">
            <a:extLst>
              <a:ext uri="{FF2B5EF4-FFF2-40B4-BE49-F238E27FC236}">
                <a16:creationId xmlns:a16="http://schemas.microsoft.com/office/drawing/2014/main" id="{63F2ADFE-DBF9-D05B-BE5A-EAFFDE42104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3F0FC0-B958-A547-F8E6-863FEC6C0102}"/>
              </a:ext>
            </a:extLst>
          </p:cNvPr>
          <p:cNvSpPr>
            <a:spLocks noGrp="1"/>
          </p:cNvSpPr>
          <p:nvPr>
            <p:ph type="sldNum" sz="quarter" idx="12"/>
          </p:nvPr>
        </p:nvSpPr>
        <p:spPr/>
        <p:txBody>
          <a:bodyPr/>
          <a:lstStyle/>
          <a:p>
            <a:fld id="{09E1EEA6-1521-4C71-AB98-5091D3FF17B7}" type="slidenum">
              <a:rPr lang="en-GB" smtClean="0"/>
              <a:t>‹#›</a:t>
            </a:fld>
            <a:endParaRPr lang="en-GB"/>
          </a:p>
        </p:txBody>
      </p:sp>
    </p:spTree>
    <p:extLst>
      <p:ext uri="{BB962C8B-B14F-4D97-AF65-F5344CB8AC3E}">
        <p14:creationId xmlns:p14="http://schemas.microsoft.com/office/powerpoint/2010/main" val="115303875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2D044-DBFC-D70D-8967-5C558A2F278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783680E-C3B7-C01E-604B-3BAD9801F38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E856FDA-E6D0-3DE9-3B5C-308A28DB37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5223EB2-93D8-6D5F-9B43-4E7AB75D56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5840328-3C54-A851-C111-E842024F926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56CC098-DEDE-CD4E-3CB9-DA7F9AFA0149}"/>
              </a:ext>
            </a:extLst>
          </p:cNvPr>
          <p:cNvSpPr>
            <a:spLocks noGrp="1"/>
          </p:cNvSpPr>
          <p:nvPr>
            <p:ph type="dt" sz="half" idx="10"/>
          </p:nvPr>
        </p:nvSpPr>
        <p:spPr/>
        <p:txBody>
          <a:bodyPr/>
          <a:lstStyle/>
          <a:p>
            <a:fld id="{B97D9FC9-5063-41DF-BEB0-DAE694E9AC79}" type="datetimeFigureOut">
              <a:rPr lang="en-GB" smtClean="0"/>
              <a:t>22/09/2025</a:t>
            </a:fld>
            <a:endParaRPr lang="en-GB"/>
          </a:p>
        </p:txBody>
      </p:sp>
      <p:sp>
        <p:nvSpPr>
          <p:cNvPr id="8" name="Footer Placeholder 7">
            <a:extLst>
              <a:ext uri="{FF2B5EF4-FFF2-40B4-BE49-F238E27FC236}">
                <a16:creationId xmlns:a16="http://schemas.microsoft.com/office/drawing/2014/main" id="{B96374B1-2806-8BD3-A5B6-A5519B45A7F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A451D82-3674-3953-B59F-19F32D7E7DB2}"/>
              </a:ext>
            </a:extLst>
          </p:cNvPr>
          <p:cNvSpPr>
            <a:spLocks noGrp="1"/>
          </p:cNvSpPr>
          <p:nvPr>
            <p:ph type="sldNum" sz="quarter" idx="12"/>
          </p:nvPr>
        </p:nvSpPr>
        <p:spPr/>
        <p:txBody>
          <a:bodyPr/>
          <a:lstStyle/>
          <a:p>
            <a:fld id="{09E1EEA6-1521-4C71-AB98-5091D3FF17B7}" type="slidenum">
              <a:rPr lang="en-GB" smtClean="0"/>
              <a:t>‹#›</a:t>
            </a:fld>
            <a:endParaRPr lang="en-GB"/>
          </a:p>
        </p:txBody>
      </p:sp>
    </p:spTree>
    <p:extLst>
      <p:ext uri="{BB962C8B-B14F-4D97-AF65-F5344CB8AC3E}">
        <p14:creationId xmlns:p14="http://schemas.microsoft.com/office/powerpoint/2010/main" val="142808439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D4C66-2C97-C29C-DC53-CDF5E2667C5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92EAD89-5821-A7A9-B6E9-0EBDE86CCE9D}"/>
              </a:ext>
            </a:extLst>
          </p:cNvPr>
          <p:cNvSpPr>
            <a:spLocks noGrp="1"/>
          </p:cNvSpPr>
          <p:nvPr>
            <p:ph type="dt" sz="half" idx="10"/>
          </p:nvPr>
        </p:nvSpPr>
        <p:spPr/>
        <p:txBody>
          <a:bodyPr/>
          <a:lstStyle/>
          <a:p>
            <a:fld id="{B97D9FC9-5063-41DF-BEB0-DAE694E9AC79}" type="datetimeFigureOut">
              <a:rPr lang="en-GB" smtClean="0"/>
              <a:t>22/09/2025</a:t>
            </a:fld>
            <a:endParaRPr lang="en-GB"/>
          </a:p>
        </p:txBody>
      </p:sp>
      <p:sp>
        <p:nvSpPr>
          <p:cNvPr id="4" name="Footer Placeholder 3">
            <a:extLst>
              <a:ext uri="{FF2B5EF4-FFF2-40B4-BE49-F238E27FC236}">
                <a16:creationId xmlns:a16="http://schemas.microsoft.com/office/drawing/2014/main" id="{3DCB4053-984E-F30B-D34E-C7FFBBA5D06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05C6F70-66AC-2D2D-6E6B-39D0F7C5FA16}"/>
              </a:ext>
            </a:extLst>
          </p:cNvPr>
          <p:cNvSpPr>
            <a:spLocks noGrp="1"/>
          </p:cNvSpPr>
          <p:nvPr>
            <p:ph type="sldNum" sz="quarter" idx="12"/>
          </p:nvPr>
        </p:nvSpPr>
        <p:spPr/>
        <p:txBody>
          <a:bodyPr/>
          <a:lstStyle/>
          <a:p>
            <a:fld id="{09E1EEA6-1521-4C71-AB98-5091D3FF17B7}" type="slidenum">
              <a:rPr lang="en-GB" smtClean="0"/>
              <a:t>‹#›</a:t>
            </a:fld>
            <a:endParaRPr lang="en-GB"/>
          </a:p>
        </p:txBody>
      </p:sp>
    </p:spTree>
    <p:extLst>
      <p:ext uri="{BB962C8B-B14F-4D97-AF65-F5344CB8AC3E}">
        <p14:creationId xmlns:p14="http://schemas.microsoft.com/office/powerpoint/2010/main" val="299693557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C0B016-B87D-64B8-0811-301EE3B7632C}"/>
              </a:ext>
            </a:extLst>
          </p:cNvPr>
          <p:cNvSpPr>
            <a:spLocks noGrp="1"/>
          </p:cNvSpPr>
          <p:nvPr>
            <p:ph type="dt" sz="half" idx="10"/>
          </p:nvPr>
        </p:nvSpPr>
        <p:spPr/>
        <p:txBody>
          <a:bodyPr/>
          <a:lstStyle/>
          <a:p>
            <a:fld id="{B97D9FC9-5063-41DF-BEB0-DAE694E9AC79}" type="datetimeFigureOut">
              <a:rPr lang="en-GB" smtClean="0"/>
              <a:t>22/09/2025</a:t>
            </a:fld>
            <a:endParaRPr lang="en-GB"/>
          </a:p>
        </p:txBody>
      </p:sp>
      <p:sp>
        <p:nvSpPr>
          <p:cNvPr id="3" name="Footer Placeholder 2">
            <a:extLst>
              <a:ext uri="{FF2B5EF4-FFF2-40B4-BE49-F238E27FC236}">
                <a16:creationId xmlns:a16="http://schemas.microsoft.com/office/drawing/2014/main" id="{9139016B-134C-7062-3676-25AB0C2DEB8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8FFF055-6628-FF1A-471A-2D1B6A73BB58}"/>
              </a:ext>
            </a:extLst>
          </p:cNvPr>
          <p:cNvSpPr>
            <a:spLocks noGrp="1"/>
          </p:cNvSpPr>
          <p:nvPr>
            <p:ph type="sldNum" sz="quarter" idx="12"/>
          </p:nvPr>
        </p:nvSpPr>
        <p:spPr/>
        <p:txBody>
          <a:bodyPr/>
          <a:lstStyle/>
          <a:p>
            <a:fld id="{09E1EEA6-1521-4C71-AB98-5091D3FF17B7}" type="slidenum">
              <a:rPr lang="en-GB" smtClean="0"/>
              <a:t>‹#›</a:t>
            </a:fld>
            <a:endParaRPr lang="en-GB"/>
          </a:p>
        </p:txBody>
      </p:sp>
    </p:spTree>
    <p:extLst>
      <p:ext uri="{BB962C8B-B14F-4D97-AF65-F5344CB8AC3E}">
        <p14:creationId xmlns:p14="http://schemas.microsoft.com/office/powerpoint/2010/main" val="390737563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53461-43A7-C262-AF4F-1542C98FFC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131048E-C622-3AF9-2D18-DF62721F45F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A86DFF2-3B8B-3758-834E-E299B57CAD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8A79EC-B032-4C6A-D499-3A86DD2B319B}"/>
              </a:ext>
            </a:extLst>
          </p:cNvPr>
          <p:cNvSpPr>
            <a:spLocks noGrp="1"/>
          </p:cNvSpPr>
          <p:nvPr>
            <p:ph type="dt" sz="half" idx="10"/>
          </p:nvPr>
        </p:nvSpPr>
        <p:spPr/>
        <p:txBody>
          <a:bodyPr/>
          <a:lstStyle/>
          <a:p>
            <a:fld id="{B97D9FC9-5063-41DF-BEB0-DAE694E9AC79}" type="datetimeFigureOut">
              <a:rPr lang="en-GB" smtClean="0"/>
              <a:t>22/09/2025</a:t>
            </a:fld>
            <a:endParaRPr lang="en-GB"/>
          </a:p>
        </p:txBody>
      </p:sp>
      <p:sp>
        <p:nvSpPr>
          <p:cNvPr id="6" name="Footer Placeholder 5">
            <a:extLst>
              <a:ext uri="{FF2B5EF4-FFF2-40B4-BE49-F238E27FC236}">
                <a16:creationId xmlns:a16="http://schemas.microsoft.com/office/drawing/2014/main" id="{6F2683D5-7B9C-62FC-8A84-9C834CA156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3B45B0-E6AC-7E9D-8B4B-3B2F76356031}"/>
              </a:ext>
            </a:extLst>
          </p:cNvPr>
          <p:cNvSpPr>
            <a:spLocks noGrp="1"/>
          </p:cNvSpPr>
          <p:nvPr>
            <p:ph type="sldNum" sz="quarter" idx="12"/>
          </p:nvPr>
        </p:nvSpPr>
        <p:spPr/>
        <p:txBody>
          <a:bodyPr/>
          <a:lstStyle/>
          <a:p>
            <a:fld id="{09E1EEA6-1521-4C71-AB98-5091D3FF17B7}" type="slidenum">
              <a:rPr lang="en-GB" smtClean="0"/>
              <a:t>‹#›</a:t>
            </a:fld>
            <a:endParaRPr lang="en-GB"/>
          </a:p>
        </p:txBody>
      </p:sp>
    </p:spTree>
    <p:extLst>
      <p:ext uri="{BB962C8B-B14F-4D97-AF65-F5344CB8AC3E}">
        <p14:creationId xmlns:p14="http://schemas.microsoft.com/office/powerpoint/2010/main" val="28842420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C7C18B-D77B-0738-A290-C60A7AC2CE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BFCDED4-CEB8-A1B4-1EDB-A3A6364ECB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0754B27-4E1F-B7BD-A4E4-E4D6B7EAE2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F03AB8-8100-12F1-1DAF-ACB7038DD7A8}"/>
              </a:ext>
            </a:extLst>
          </p:cNvPr>
          <p:cNvSpPr>
            <a:spLocks noGrp="1"/>
          </p:cNvSpPr>
          <p:nvPr>
            <p:ph type="dt" sz="half" idx="10"/>
          </p:nvPr>
        </p:nvSpPr>
        <p:spPr/>
        <p:txBody>
          <a:bodyPr/>
          <a:lstStyle/>
          <a:p>
            <a:fld id="{B97D9FC9-5063-41DF-BEB0-DAE694E9AC79}" type="datetimeFigureOut">
              <a:rPr lang="en-GB" smtClean="0"/>
              <a:t>22/09/2025</a:t>
            </a:fld>
            <a:endParaRPr lang="en-GB"/>
          </a:p>
        </p:txBody>
      </p:sp>
      <p:sp>
        <p:nvSpPr>
          <p:cNvPr id="6" name="Footer Placeholder 5">
            <a:extLst>
              <a:ext uri="{FF2B5EF4-FFF2-40B4-BE49-F238E27FC236}">
                <a16:creationId xmlns:a16="http://schemas.microsoft.com/office/drawing/2014/main" id="{DCC7AF81-2044-95BD-15A1-8A8F68A0D2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E87C944-68DC-308E-23B8-B00CE9790150}"/>
              </a:ext>
            </a:extLst>
          </p:cNvPr>
          <p:cNvSpPr>
            <a:spLocks noGrp="1"/>
          </p:cNvSpPr>
          <p:nvPr>
            <p:ph type="sldNum" sz="quarter" idx="12"/>
          </p:nvPr>
        </p:nvSpPr>
        <p:spPr/>
        <p:txBody>
          <a:bodyPr/>
          <a:lstStyle/>
          <a:p>
            <a:fld id="{09E1EEA6-1521-4C71-AB98-5091D3FF17B7}" type="slidenum">
              <a:rPr lang="en-GB" smtClean="0"/>
              <a:t>‹#›</a:t>
            </a:fld>
            <a:endParaRPr lang="en-GB"/>
          </a:p>
        </p:txBody>
      </p:sp>
    </p:spTree>
    <p:extLst>
      <p:ext uri="{BB962C8B-B14F-4D97-AF65-F5344CB8AC3E}">
        <p14:creationId xmlns:p14="http://schemas.microsoft.com/office/powerpoint/2010/main" val="338002844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2836C-5409-CD6E-3AC3-F53A6C4989D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9FCA75B-04DC-79F8-68CC-7E824FFB3E4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0E53F7-7817-1201-D2E9-FEC2E1A6640B}"/>
              </a:ext>
            </a:extLst>
          </p:cNvPr>
          <p:cNvSpPr>
            <a:spLocks noGrp="1"/>
          </p:cNvSpPr>
          <p:nvPr>
            <p:ph type="dt" sz="half" idx="10"/>
          </p:nvPr>
        </p:nvSpPr>
        <p:spPr/>
        <p:txBody>
          <a:bodyPr/>
          <a:lstStyle/>
          <a:p>
            <a:fld id="{B97D9FC9-5063-41DF-BEB0-DAE694E9AC79}" type="datetimeFigureOut">
              <a:rPr lang="en-GB" smtClean="0"/>
              <a:t>22/09/2025</a:t>
            </a:fld>
            <a:endParaRPr lang="en-GB"/>
          </a:p>
        </p:txBody>
      </p:sp>
      <p:sp>
        <p:nvSpPr>
          <p:cNvPr id="5" name="Footer Placeholder 4">
            <a:extLst>
              <a:ext uri="{FF2B5EF4-FFF2-40B4-BE49-F238E27FC236}">
                <a16:creationId xmlns:a16="http://schemas.microsoft.com/office/drawing/2014/main" id="{26108AA1-AF45-D531-0E4B-FA032937B7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4BCCF1-1C1F-6B27-335F-3B68B5E96720}"/>
              </a:ext>
            </a:extLst>
          </p:cNvPr>
          <p:cNvSpPr>
            <a:spLocks noGrp="1"/>
          </p:cNvSpPr>
          <p:nvPr>
            <p:ph type="sldNum" sz="quarter" idx="12"/>
          </p:nvPr>
        </p:nvSpPr>
        <p:spPr/>
        <p:txBody>
          <a:bodyPr/>
          <a:lstStyle/>
          <a:p>
            <a:fld id="{09E1EEA6-1521-4C71-AB98-5091D3FF17B7}" type="slidenum">
              <a:rPr lang="en-GB" smtClean="0"/>
              <a:t>‹#›</a:t>
            </a:fld>
            <a:endParaRPr lang="en-GB"/>
          </a:p>
        </p:txBody>
      </p:sp>
    </p:spTree>
    <p:extLst>
      <p:ext uri="{BB962C8B-B14F-4D97-AF65-F5344CB8AC3E}">
        <p14:creationId xmlns:p14="http://schemas.microsoft.com/office/powerpoint/2010/main" val="277863407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B62B76D-2354-35FB-A68F-8206C314ED3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A0B9A52-0EBC-162F-673B-343B4F6CF4B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E246AF-FB16-BEF3-FE9C-03CA3F11474F}"/>
              </a:ext>
            </a:extLst>
          </p:cNvPr>
          <p:cNvSpPr>
            <a:spLocks noGrp="1"/>
          </p:cNvSpPr>
          <p:nvPr>
            <p:ph type="dt" sz="half" idx="10"/>
          </p:nvPr>
        </p:nvSpPr>
        <p:spPr/>
        <p:txBody>
          <a:bodyPr/>
          <a:lstStyle/>
          <a:p>
            <a:fld id="{B97D9FC9-5063-41DF-BEB0-DAE694E9AC79}" type="datetimeFigureOut">
              <a:rPr lang="en-GB" smtClean="0"/>
              <a:t>22/09/2025</a:t>
            </a:fld>
            <a:endParaRPr lang="en-GB"/>
          </a:p>
        </p:txBody>
      </p:sp>
      <p:sp>
        <p:nvSpPr>
          <p:cNvPr id="5" name="Footer Placeholder 4">
            <a:extLst>
              <a:ext uri="{FF2B5EF4-FFF2-40B4-BE49-F238E27FC236}">
                <a16:creationId xmlns:a16="http://schemas.microsoft.com/office/drawing/2014/main" id="{7FCA18D2-E9A2-BEF8-C47C-CAD975921E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7CA1F9-A449-E234-1652-1FD3FC344FD8}"/>
              </a:ext>
            </a:extLst>
          </p:cNvPr>
          <p:cNvSpPr>
            <a:spLocks noGrp="1"/>
          </p:cNvSpPr>
          <p:nvPr>
            <p:ph type="sldNum" sz="quarter" idx="12"/>
          </p:nvPr>
        </p:nvSpPr>
        <p:spPr/>
        <p:txBody>
          <a:bodyPr/>
          <a:lstStyle/>
          <a:p>
            <a:fld id="{09E1EEA6-1521-4C71-AB98-5091D3FF17B7}" type="slidenum">
              <a:rPr lang="en-GB" smtClean="0"/>
              <a:t>‹#›</a:t>
            </a:fld>
            <a:endParaRPr lang="en-GB"/>
          </a:p>
        </p:txBody>
      </p:sp>
    </p:spTree>
    <p:extLst>
      <p:ext uri="{BB962C8B-B14F-4D97-AF65-F5344CB8AC3E}">
        <p14:creationId xmlns:p14="http://schemas.microsoft.com/office/powerpoint/2010/main" val="967827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accent5">
                    <a:lumMod val="50000"/>
                  </a:schemeClr>
                </a:solidFill>
              </a:defRPr>
            </a:lvl1pPr>
          </a:lstStyle>
          <a:p>
            <a:fld id="{F55DB3CE-9D90-4F3D-B357-5D9F52D3E062}" type="datetimeFigureOut">
              <a:rPr lang="en-GB" smtClean="0"/>
              <a:pPr/>
              <a:t>22/09/2025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accent5">
                    <a:lumMod val="50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accent5">
                    <a:lumMod val="50000"/>
                  </a:schemeClr>
                </a:solidFill>
              </a:defRPr>
            </a:lvl1pPr>
          </a:lstStyle>
          <a:p>
            <a:fld id="{89F1BA10-9E0F-42FC-93E6-EE16E8AC8701}" type="slidenum">
              <a:rPr lang="en-GB" smtClean="0"/>
              <a:pPr/>
              <a:t>‹#›</a:t>
            </a:fld>
            <a:endParaRPr lang="en-GB"/>
          </a:p>
        </p:txBody>
      </p:sp>
      <p:grpSp>
        <p:nvGrpSpPr>
          <p:cNvPr id="18" name="Group 17">
            <a:extLst>
              <a:ext uri="{FF2B5EF4-FFF2-40B4-BE49-F238E27FC236}">
                <a16:creationId xmlns:a16="http://schemas.microsoft.com/office/drawing/2014/main" id="{8287102F-D40A-B9A0-A547-5418B63CA828}"/>
              </a:ext>
            </a:extLst>
          </p:cNvPr>
          <p:cNvGrpSpPr/>
          <p:nvPr userDrawn="1"/>
        </p:nvGrpSpPr>
        <p:grpSpPr>
          <a:xfrm>
            <a:off x="10622614" y="0"/>
            <a:ext cx="1569386" cy="6858000"/>
            <a:chOff x="10622614" y="0"/>
            <a:chExt cx="1569386" cy="6858000"/>
          </a:xfrm>
        </p:grpSpPr>
        <p:sp>
          <p:nvSpPr>
            <p:cNvPr id="13"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EC701C"/>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pic>
          <p:nvPicPr>
            <p:cNvPr id="14" name="Picture 13">
              <a:extLst>
                <a:ext uri="{FF2B5EF4-FFF2-40B4-BE49-F238E27FC236}">
                  <a16:creationId xmlns:a16="http://schemas.microsoft.com/office/drawing/2014/main" id="{EE6CB084-FBB2-FA43-8B17-AEDA2B832273}"/>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0961160" y="260650"/>
              <a:ext cx="1034798" cy="932369"/>
            </a:xfrm>
            <a:prstGeom prst="rect">
              <a:avLst/>
            </a:prstGeom>
          </p:spPr>
        </p:pic>
      </p:grpSp>
    </p:spTree>
    <p:extLst>
      <p:ext uri="{BB962C8B-B14F-4D97-AF65-F5344CB8AC3E}">
        <p14:creationId xmlns:p14="http://schemas.microsoft.com/office/powerpoint/2010/main" val="11037951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accent5">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5">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5">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5">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5">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5">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5DB3CE-9D90-4F3D-B357-5D9F52D3E062}" type="datetimeFigureOut">
              <a:rPr lang="en-GB" smtClean="0"/>
              <a:t>22/09/2025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F1BA10-9E0F-42FC-93E6-EE16E8AC8701}" type="slidenum">
              <a:rPr lang="en-GB" smtClean="0"/>
              <a:t>‹#›</a:t>
            </a:fld>
            <a:endParaRPr lang="en-GB"/>
          </a:p>
        </p:txBody>
      </p:sp>
      <p:sp>
        <p:nvSpPr>
          <p:cNvPr id="7" name="Content Placeholder 2">
            <a:extLst>
              <a:ext uri="{FF2B5EF4-FFF2-40B4-BE49-F238E27FC236}">
                <a16:creationId xmlns:a16="http://schemas.microsoft.com/office/drawing/2014/main" id="{467B6089-259C-3F1B-1444-41FD701B1166}"/>
              </a:ext>
            </a:extLst>
          </p:cNvPr>
          <p:cNvSpPr txBox="1">
            <a:spLocks/>
          </p:cNvSpPr>
          <p:nvPr userDrawn="1"/>
        </p:nvSpPr>
        <p:spPr>
          <a:xfrm>
            <a:off x="1" y="566530"/>
            <a:ext cx="10623478" cy="543768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GB" sz="3200">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sz="3200">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sz="3200">
              <a:latin typeface="Arial" panose="020B0604020202020204" pitchFamily="34" charset="0"/>
              <a:cs typeface="Arial" panose="020B0604020202020204" pitchFamily="34" charset="0"/>
            </a:endParaRPr>
          </a:p>
        </p:txBody>
      </p:sp>
      <p:sp>
        <p:nvSpPr>
          <p:cNvPr id="8" name="Freeform 6">
            <a:extLst>
              <a:ext uri="{FF2B5EF4-FFF2-40B4-BE49-F238E27FC236}">
                <a16:creationId xmlns:a16="http://schemas.microsoft.com/office/drawing/2014/main" id="{A15771BC-AA1B-9554-1F29-A76A4BF1DC87}"/>
              </a:ext>
            </a:extLst>
          </p:cNvPr>
          <p:cNvSpPr>
            <a:spLocks/>
          </p:cNvSpPr>
          <p:nvPr userDrawn="1"/>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EC701C"/>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pic>
        <p:nvPicPr>
          <p:cNvPr id="9" name="Picture 8">
            <a:extLst>
              <a:ext uri="{FF2B5EF4-FFF2-40B4-BE49-F238E27FC236}">
                <a16:creationId xmlns:a16="http://schemas.microsoft.com/office/drawing/2014/main" id="{ACE3E565-DF8E-DBF5-BCE8-90E2C2892F51}"/>
              </a:ext>
            </a:extLst>
          </p:cNvPr>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0944279" y="245403"/>
            <a:ext cx="1034798" cy="932369"/>
          </a:xfrm>
          <a:prstGeom prst="rect">
            <a:avLst/>
          </a:prstGeom>
        </p:spPr>
      </p:pic>
    </p:spTree>
    <p:extLst>
      <p:ext uri="{BB962C8B-B14F-4D97-AF65-F5344CB8AC3E}">
        <p14:creationId xmlns:p14="http://schemas.microsoft.com/office/powerpoint/2010/main" val="36172637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2AEB49F-89BC-A4D0-D50E-759FC61DE7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259446-B388-D18F-EF13-EB126D26A7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C8BAFE-D40C-7D58-A8E0-D3A6B22154B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97D9FC9-5063-41DF-BEB0-DAE694E9AC79}" type="datetimeFigureOut">
              <a:rPr lang="en-GB" smtClean="0"/>
              <a:t>22/09/2025</a:t>
            </a:fld>
            <a:endParaRPr lang="en-GB"/>
          </a:p>
        </p:txBody>
      </p:sp>
      <p:sp>
        <p:nvSpPr>
          <p:cNvPr id="5" name="Footer Placeholder 4">
            <a:extLst>
              <a:ext uri="{FF2B5EF4-FFF2-40B4-BE49-F238E27FC236}">
                <a16:creationId xmlns:a16="http://schemas.microsoft.com/office/drawing/2014/main" id="{1E1E4E60-FC00-98DF-9FDC-68FDAC6BC0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813AAE3-2303-98B0-3377-7D6F0A1B5FC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9E1EEA6-1521-4C71-AB98-5091D3FF17B7}" type="slidenum">
              <a:rPr lang="en-GB" smtClean="0"/>
              <a:t>‹#›</a:t>
            </a:fld>
            <a:endParaRPr lang="en-GB"/>
          </a:p>
        </p:txBody>
      </p:sp>
    </p:spTree>
    <p:extLst>
      <p:ext uri="{BB962C8B-B14F-4D97-AF65-F5344CB8AC3E}">
        <p14:creationId xmlns:p14="http://schemas.microsoft.com/office/powerpoint/2010/main" val="170783928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microsoft.com/office/2007/relationships/hdphoto" Target="../media/hdphoto2.wdp"/><Relationship Id="rId13" Type="http://schemas.microsoft.com/office/2007/relationships/hdphoto" Target="../media/hdphoto4.wdp"/><Relationship Id="rId3" Type="http://schemas.openxmlformats.org/officeDocument/2006/relationships/image" Target="../media/image2.png"/><Relationship Id="rId7" Type="http://schemas.openxmlformats.org/officeDocument/2006/relationships/image" Target="../media/image5.png"/><Relationship Id="rId12"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microsoft.com/office/2007/relationships/hdphoto" Target="../media/hdphoto1.wdp"/><Relationship Id="rId11" Type="http://schemas.microsoft.com/office/2007/relationships/hdphoto" Target="../media/hdphoto3.wdp"/><Relationship Id="rId5" Type="http://schemas.openxmlformats.org/officeDocument/2006/relationships/image" Target="../media/image4.png"/><Relationship Id="rId10" Type="http://schemas.openxmlformats.org/officeDocument/2006/relationships/image" Target="../media/image7.png"/><Relationship Id="rId4" Type="http://schemas.openxmlformats.org/officeDocument/2006/relationships/image" Target="../media/image3.png"/><Relationship Id="rId9" Type="http://schemas.openxmlformats.org/officeDocument/2006/relationships/image" Target="../media/image6.png"/><Relationship Id="rId1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11.png"/><Relationship Id="rId4" Type="http://schemas.microsoft.com/office/2007/relationships/hdphoto" Target="../media/hdphoto5.wdp"/></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23.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9.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customXml" Target="../ink/ink5.xml"/><Relationship Id="rId18" Type="http://schemas.openxmlformats.org/officeDocument/2006/relationships/image" Target="../media/image26.png"/><Relationship Id="rId3" Type="http://schemas.openxmlformats.org/officeDocument/2006/relationships/image" Target="../media/image14.jpeg"/><Relationship Id="rId21" Type="http://schemas.openxmlformats.org/officeDocument/2006/relationships/customXml" Target="../ink/ink9.xml"/><Relationship Id="rId7" Type="http://schemas.openxmlformats.org/officeDocument/2006/relationships/customXml" Target="../ink/ink2.xml"/><Relationship Id="rId12" Type="http://schemas.openxmlformats.org/officeDocument/2006/relationships/image" Target="../media/image23.png"/><Relationship Id="rId17" Type="http://schemas.openxmlformats.org/officeDocument/2006/relationships/customXml" Target="../ink/ink7.xml"/><Relationship Id="rId2" Type="http://schemas.openxmlformats.org/officeDocument/2006/relationships/notesSlide" Target="../notesSlides/notesSlide10.xml"/><Relationship Id="rId16" Type="http://schemas.openxmlformats.org/officeDocument/2006/relationships/image" Target="../media/image25.png"/><Relationship Id="rId20" Type="http://schemas.openxmlformats.org/officeDocument/2006/relationships/image" Target="../media/image27.png"/><Relationship Id="rId1" Type="http://schemas.openxmlformats.org/officeDocument/2006/relationships/slideLayout" Target="../slideLayouts/slideLayout29.xml"/><Relationship Id="rId6" Type="http://schemas.openxmlformats.org/officeDocument/2006/relationships/image" Target="../media/image20.png"/><Relationship Id="rId11" Type="http://schemas.openxmlformats.org/officeDocument/2006/relationships/customXml" Target="../ink/ink4.xml"/><Relationship Id="rId5" Type="http://schemas.openxmlformats.org/officeDocument/2006/relationships/customXml" Target="../ink/ink1.xml"/><Relationship Id="rId15" Type="http://schemas.openxmlformats.org/officeDocument/2006/relationships/customXml" Target="../ink/ink6.xml"/><Relationship Id="rId10" Type="http://schemas.openxmlformats.org/officeDocument/2006/relationships/image" Target="../media/image22.png"/><Relationship Id="rId19" Type="http://schemas.openxmlformats.org/officeDocument/2006/relationships/customXml" Target="../ink/ink8.xml"/><Relationship Id="rId4" Type="http://schemas.openxmlformats.org/officeDocument/2006/relationships/image" Target="../media/image17.png"/><Relationship Id="rId9" Type="http://schemas.openxmlformats.org/officeDocument/2006/relationships/customXml" Target="../ink/ink3.xml"/><Relationship Id="rId14" Type="http://schemas.openxmlformats.org/officeDocument/2006/relationships/image" Target="../media/image24.png"/><Relationship Id="rId22"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31.png"/><Relationship Id="rId2" Type="http://schemas.openxmlformats.org/officeDocument/2006/relationships/notesSlide" Target="../notesSlides/notesSlide12.xml"/><Relationship Id="rId1" Type="http://schemas.openxmlformats.org/officeDocument/2006/relationships/slideLayout" Target="../slideLayouts/slideLayout29.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29.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hyperlink" Target="https://openclipart.org/detail/174484/red-cross-by-witcombem-174484" TargetMode="External"/><Relationship Id="rId5" Type="http://schemas.openxmlformats.org/officeDocument/2006/relationships/image" Target="../media/image37.png"/><Relationship Id="rId4" Type="http://schemas.openxmlformats.org/officeDocument/2006/relationships/hyperlink" Target="https://pixabay.com/en/check-tick-correct-okay-confirm-146095/"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surreylocaloffer.org.uk/" TargetMode="External"/><Relationship Id="rId7" Type="http://schemas.openxmlformats.org/officeDocument/2006/relationships/hyperlink" Target="https://www.youngminds.org.uk/media/2odjlktz/top-ten-tips-for-parents.pdf"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hyperlink" Target="https://www.gov.uk/government/publications/send-guide-for-parents-and-carers" TargetMode="External"/><Relationship Id="rId5" Type="http://schemas.openxmlformats.org/officeDocument/2006/relationships/hyperlink" Target="https://www.sendadvicesurrey.org.uk/" TargetMode="External"/><Relationship Id="rId4" Type="http://schemas.openxmlformats.org/officeDocument/2006/relationships/hyperlink" Target="https://www.surreylocaloffer.org.uk/practitioners/resources/ordinarily-available-provision#panel-6"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F2D5FD-B381-6C9F-BF4F-ECA4312203C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6E44385-181B-AEC9-ACF3-D17B3D06750E}"/>
              </a:ext>
              <a:ext uri="{C183D7F6-B498-43B3-948B-1728B52AA6E4}">
                <adec:decorative xmlns:adec="http://schemas.microsoft.com/office/drawing/2017/decorative" val="1"/>
              </a:ext>
            </a:extLst>
          </p:cNvPr>
          <p:cNvSpPr>
            <a:spLocks noGrp="1"/>
          </p:cNvSpPr>
          <p:nvPr>
            <p:ph idx="1"/>
          </p:nvPr>
        </p:nvSpPr>
        <p:spPr>
          <a:xfrm>
            <a:off x="717176" y="248387"/>
            <a:ext cx="10009908" cy="5710938"/>
          </a:xfrm>
        </p:spPr>
        <p:txBody>
          <a:bodyPr>
            <a:normAutofit/>
          </a:bodyPr>
          <a:lstStyle/>
          <a:p>
            <a:pPr marL="0" indent="0" algn="ctr">
              <a:buNone/>
            </a:pPr>
            <a:endParaRPr lang="en-GB" sz="3200">
              <a:cs typeface="Arial" panose="020B0604020202020204" pitchFamily="34" charset="0"/>
            </a:endParaRPr>
          </a:p>
          <a:p>
            <a:pPr marL="0" indent="0" algn="ctr">
              <a:buNone/>
            </a:pPr>
            <a:endParaRPr lang="en-GB" sz="3200">
              <a:cs typeface="Arial" panose="020B0604020202020204" pitchFamily="34" charset="0"/>
            </a:endParaRPr>
          </a:p>
          <a:p>
            <a:pPr marL="0" indent="0" algn="ctr">
              <a:buNone/>
            </a:pPr>
            <a:endParaRPr lang="en-GB" sz="3200">
              <a:cs typeface="Arial" panose="020B0604020202020204" pitchFamily="34" charset="0"/>
            </a:endParaRPr>
          </a:p>
        </p:txBody>
      </p:sp>
      <p:sp>
        <p:nvSpPr>
          <p:cNvPr id="2" name="Title 1">
            <a:extLst>
              <a:ext uri="{FF2B5EF4-FFF2-40B4-BE49-F238E27FC236}">
                <a16:creationId xmlns:a16="http://schemas.microsoft.com/office/drawing/2014/main" id="{751D2CBA-CB14-51E4-A48F-1BFB72E02D63}"/>
              </a:ext>
            </a:extLst>
          </p:cNvPr>
          <p:cNvSpPr>
            <a:spLocks noGrp="1"/>
          </p:cNvSpPr>
          <p:nvPr>
            <p:ph type="title"/>
          </p:nvPr>
        </p:nvSpPr>
        <p:spPr>
          <a:xfrm>
            <a:off x="266668" y="248142"/>
            <a:ext cx="10414319" cy="1911962"/>
          </a:xfrm>
        </p:spPr>
        <p:txBody>
          <a:bodyPr>
            <a:normAutofit/>
          </a:bodyPr>
          <a:lstStyle/>
          <a:p>
            <a:pPr algn="ctr" defTabSz="342900">
              <a:defRPr/>
            </a:pPr>
            <a:r>
              <a:rPr lang="en-GB" sz="6000">
                <a:solidFill>
                  <a:srgbClr val="002060"/>
                </a:solidFill>
                <a:cs typeface="Calibri Light"/>
              </a:rPr>
              <a:t>Welcome to</a:t>
            </a:r>
            <a:br>
              <a:rPr lang="en-GB" sz="6000">
                <a:cs typeface="Calibri Light" panose="020F0302020204030204" pitchFamily="34" charset="0"/>
              </a:rPr>
            </a:br>
            <a:r>
              <a:rPr lang="en-GB" sz="6000">
                <a:solidFill>
                  <a:srgbClr val="002060"/>
                </a:solidFill>
                <a:cs typeface="Calibri Light"/>
              </a:rPr>
              <a:t>our session</a:t>
            </a:r>
            <a:endParaRPr lang="en-GB" sz="6000">
              <a:solidFill>
                <a:srgbClr val="002060"/>
              </a:solidFill>
            </a:endParaRPr>
          </a:p>
        </p:txBody>
      </p:sp>
      <p:sp>
        <p:nvSpPr>
          <p:cNvPr id="19" name="TextBox 18">
            <a:extLst>
              <a:ext uri="{FF2B5EF4-FFF2-40B4-BE49-F238E27FC236}">
                <a16:creationId xmlns:a16="http://schemas.microsoft.com/office/drawing/2014/main" id="{12F48EEF-C054-7C40-5BD2-254769B9628B}"/>
              </a:ext>
            </a:extLst>
          </p:cNvPr>
          <p:cNvSpPr txBox="1"/>
          <p:nvPr/>
        </p:nvSpPr>
        <p:spPr>
          <a:xfrm>
            <a:off x="967895" y="2448707"/>
            <a:ext cx="9170018" cy="2585323"/>
          </a:xfrm>
          <a:prstGeom prst="rect">
            <a:avLst/>
          </a:prstGeom>
          <a:noFill/>
        </p:spPr>
        <p:txBody>
          <a:bodyPr wrap="square" lIns="91440" tIns="45720" rIns="91440" bIns="45720" rtlCol="0" anchor="t">
            <a:spAutoFit/>
          </a:bodyPr>
          <a:lstStyle/>
          <a:p>
            <a:pPr algn="ctr"/>
            <a:r>
              <a:rPr lang="en-GB" sz="5400" dirty="0">
                <a:solidFill>
                  <a:srgbClr val="0070C0"/>
                </a:solidFill>
                <a:cs typeface="Calibri Light"/>
              </a:rPr>
              <a:t>Understanding SEN Support at The Greville Primary School</a:t>
            </a:r>
            <a:endParaRPr lang="en-GB" sz="4800" dirty="0">
              <a:cs typeface="Calibri Light"/>
            </a:endParaRPr>
          </a:p>
        </p:txBody>
      </p:sp>
      <p:sp>
        <p:nvSpPr>
          <p:cNvPr id="20" name="TextBox 19">
            <a:extLst>
              <a:ext uri="{FF2B5EF4-FFF2-40B4-BE49-F238E27FC236}">
                <a16:creationId xmlns:a16="http://schemas.microsoft.com/office/drawing/2014/main" id="{79F8CA58-DCA7-8C62-AB28-A60DE3081EFE}"/>
              </a:ext>
            </a:extLst>
          </p:cNvPr>
          <p:cNvSpPr txBox="1"/>
          <p:nvPr/>
        </p:nvSpPr>
        <p:spPr>
          <a:xfrm>
            <a:off x="8154673" y="5230300"/>
            <a:ext cx="2711853" cy="719609"/>
          </a:xfrm>
          <a:prstGeom prst="rect">
            <a:avLst/>
          </a:prstGeom>
          <a:noFill/>
        </p:spPr>
        <p:txBody>
          <a:bodyPr wrap="square" lIns="91440" tIns="45720" rIns="91440" bIns="45720" rtlCol="0" anchor="t">
            <a:spAutoFit/>
          </a:bodyPr>
          <a:lstStyle/>
          <a:p>
            <a:r>
              <a:rPr lang="en-GB" sz="2000" dirty="0">
                <a:solidFill>
                  <a:srgbClr val="002060"/>
                </a:solidFill>
              </a:rPr>
              <a:t>Donna Hardcastle</a:t>
            </a:r>
            <a:endParaRPr lang="en-GB" sz="2000" dirty="0">
              <a:solidFill>
                <a:srgbClr val="002060"/>
              </a:solidFill>
              <a:cs typeface="Arial"/>
            </a:endParaRPr>
          </a:p>
          <a:p>
            <a:r>
              <a:rPr lang="en-GB" sz="2000" dirty="0">
                <a:solidFill>
                  <a:srgbClr val="002060"/>
                </a:solidFill>
              </a:rPr>
              <a:t>SEN Support Advisor</a:t>
            </a:r>
            <a:endParaRPr lang="en-GB" sz="2000" dirty="0">
              <a:solidFill>
                <a:srgbClr val="002060"/>
              </a:solidFill>
              <a:cs typeface="Arial"/>
            </a:endParaRPr>
          </a:p>
        </p:txBody>
      </p:sp>
      <p:pic>
        <p:nvPicPr>
          <p:cNvPr id="9" name="Picture 8">
            <a:extLst>
              <a:ext uri="{FF2B5EF4-FFF2-40B4-BE49-F238E27FC236}">
                <a16:creationId xmlns:a16="http://schemas.microsoft.com/office/drawing/2014/main" id="{E9E8D1FA-3F4E-A473-8BC7-00F5CF74EC2C}"/>
              </a:ext>
            </a:extLst>
          </p:cNvPr>
          <p:cNvPicPr>
            <a:picLocks noChangeAspect="1"/>
          </p:cNvPicPr>
          <p:nvPr/>
        </p:nvPicPr>
        <p:blipFill>
          <a:blip r:embed="rId3"/>
          <a:stretch>
            <a:fillRect/>
          </a:stretch>
        </p:blipFill>
        <p:spPr>
          <a:xfrm>
            <a:off x="9515425" y="6415240"/>
            <a:ext cx="1537252" cy="608069"/>
          </a:xfrm>
          <a:prstGeom prst="rect">
            <a:avLst/>
          </a:prstGeom>
        </p:spPr>
      </p:pic>
      <p:sp>
        <p:nvSpPr>
          <p:cNvPr id="4" name="TextBox 3">
            <a:extLst>
              <a:ext uri="{FF2B5EF4-FFF2-40B4-BE49-F238E27FC236}">
                <a16:creationId xmlns:a16="http://schemas.microsoft.com/office/drawing/2014/main" id="{0B7B9C07-96BE-2472-BD81-FDD562B57965}"/>
              </a:ext>
            </a:extLst>
          </p:cNvPr>
          <p:cNvSpPr txBox="1"/>
          <p:nvPr/>
        </p:nvSpPr>
        <p:spPr>
          <a:xfrm>
            <a:off x="6973156" y="6045908"/>
            <a:ext cx="4195655" cy="369332"/>
          </a:xfrm>
          <a:prstGeom prst="rect">
            <a:avLst/>
          </a:prstGeom>
          <a:noFill/>
        </p:spPr>
        <p:txBody>
          <a:bodyPr wrap="square" rtlCol="0">
            <a:spAutoFit/>
          </a:bodyPr>
          <a:lstStyle/>
          <a:p>
            <a:r>
              <a:rPr lang="en-GB">
                <a:solidFill>
                  <a:srgbClr val="002060"/>
                </a:solidFill>
              </a:rPr>
              <a:t>Team Around the School Support Hub</a:t>
            </a:r>
          </a:p>
        </p:txBody>
      </p:sp>
    </p:spTree>
    <p:extLst>
      <p:ext uri="{BB962C8B-B14F-4D97-AF65-F5344CB8AC3E}">
        <p14:creationId xmlns:p14="http://schemas.microsoft.com/office/powerpoint/2010/main" val="8736280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3C67B-7F92-20A2-6636-23E892A375BC}"/>
              </a:ext>
            </a:extLst>
          </p:cNvPr>
          <p:cNvSpPr>
            <a:spLocks noGrp="1"/>
          </p:cNvSpPr>
          <p:nvPr>
            <p:ph type="title"/>
          </p:nvPr>
        </p:nvSpPr>
        <p:spPr>
          <a:xfrm>
            <a:off x="401288" y="348481"/>
            <a:ext cx="9842169" cy="608069"/>
          </a:xfrm>
        </p:spPr>
        <p:txBody>
          <a:bodyPr>
            <a:normAutofit fontScale="90000"/>
          </a:bodyPr>
          <a:lstStyle/>
          <a:p>
            <a:r>
              <a:rPr lang="en-GB" dirty="0"/>
              <a:t>What we will cover today</a:t>
            </a:r>
          </a:p>
        </p:txBody>
      </p:sp>
      <p:sp>
        <p:nvSpPr>
          <p:cNvPr id="3" name="Content Placeholder 2">
            <a:extLst>
              <a:ext uri="{FF2B5EF4-FFF2-40B4-BE49-F238E27FC236}">
                <a16:creationId xmlns:a16="http://schemas.microsoft.com/office/drawing/2014/main" id="{AE4C826C-50E1-AB7E-0B3A-70019B90C9EA}"/>
              </a:ext>
            </a:extLst>
          </p:cNvPr>
          <p:cNvSpPr>
            <a:spLocks noGrp="1"/>
          </p:cNvSpPr>
          <p:nvPr>
            <p:ph idx="1"/>
          </p:nvPr>
        </p:nvSpPr>
        <p:spPr>
          <a:xfrm>
            <a:off x="2015689" y="1318632"/>
            <a:ext cx="8497744" cy="4657438"/>
          </a:xfrm>
        </p:spPr>
        <p:txBody>
          <a:bodyPr vert="horz" lIns="91440" tIns="45720" rIns="91440" bIns="45720" rtlCol="0" anchor="t">
            <a:noAutofit/>
          </a:bodyPr>
          <a:lstStyle/>
          <a:p>
            <a:pPr marL="0" indent="0">
              <a:lnSpc>
                <a:spcPct val="200000"/>
              </a:lnSpc>
              <a:buNone/>
            </a:pPr>
            <a:r>
              <a:rPr lang="en-GB" sz="2400"/>
              <a:t>What are Special Educational Needs (Additional Needs)</a:t>
            </a:r>
          </a:p>
          <a:p>
            <a:pPr marL="0" indent="0">
              <a:lnSpc>
                <a:spcPct val="200000"/>
              </a:lnSpc>
              <a:buNone/>
            </a:pPr>
            <a:r>
              <a:rPr lang="en-GB" sz="2400">
                <a:cs typeface="Arial"/>
              </a:rPr>
              <a:t>How schools support additional needs </a:t>
            </a:r>
          </a:p>
          <a:p>
            <a:pPr marL="0" indent="0">
              <a:lnSpc>
                <a:spcPct val="200000"/>
              </a:lnSpc>
              <a:buNone/>
            </a:pPr>
            <a:r>
              <a:rPr lang="en-GB" sz="2400"/>
              <a:t>Your school's Graduated Response</a:t>
            </a:r>
            <a:endParaRPr lang="en-GB" sz="2400">
              <a:cs typeface="Arial"/>
            </a:endParaRPr>
          </a:p>
          <a:p>
            <a:pPr marL="0" indent="0">
              <a:lnSpc>
                <a:spcPct val="200000"/>
              </a:lnSpc>
              <a:buNone/>
            </a:pPr>
            <a:r>
              <a:rPr lang="en-GB" sz="2400"/>
              <a:t>National statutory process for education, health &amp; care needs</a:t>
            </a:r>
            <a:endParaRPr lang="en-GB" sz="2400">
              <a:cs typeface="Arial"/>
            </a:endParaRPr>
          </a:p>
          <a:p>
            <a:pPr marL="0" indent="0">
              <a:lnSpc>
                <a:spcPct val="200000"/>
              </a:lnSpc>
              <a:buNone/>
            </a:pPr>
            <a:r>
              <a:rPr lang="en-GB" sz="2400"/>
              <a:t>Answer your questions </a:t>
            </a:r>
            <a:endParaRPr lang="en-GB" sz="2400">
              <a:cs typeface="Arial"/>
            </a:endParaRPr>
          </a:p>
        </p:txBody>
      </p:sp>
      <p:pic>
        <p:nvPicPr>
          <p:cNvPr id="4" name="Picture 3">
            <a:extLst>
              <a:ext uri="{FF2B5EF4-FFF2-40B4-BE49-F238E27FC236}">
                <a16:creationId xmlns:a16="http://schemas.microsoft.com/office/drawing/2014/main" id="{B69B2D9D-C1D9-2A7F-5337-04F16D92B9EE}"/>
              </a:ext>
            </a:extLst>
          </p:cNvPr>
          <p:cNvPicPr>
            <a:picLocks noChangeAspect="1"/>
          </p:cNvPicPr>
          <p:nvPr/>
        </p:nvPicPr>
        <p:blipFill>
          <a:blip r:embed="rId3"/>
          <a:stretch>
            <a:fillRect/>
          </a:stretch>
        </p:blipFill>
        <p:spPr>
          <a:xfrm>
            <a:off x="0" y="6174111"/>
            <a:ext cx="1537252" cy="608069"/>
          </a:xfrm>
          <a:prstGeom prst="rect">
            <a:avLst/>
          </a:prstGeom>
        </p:spPr>
      </p:pic>
      <p:pic>
        <p:nvPicPr>
          <p:cNvPr id="1028" name="Picture 4" descr="Down Arrow Graph Sign Icon. Flat Web ...">
            <a:extLst>
              <a:ext uri="{FF2B5EF4-FFF2-40B4-BE49-F238E27FC236}">
                <a16:creationId xmlns:a16="http://schemas.microsoft.com/office/drawing/2014/main" id="{2E05C169-DD80-0901-829E-F6A6301B3E96}"/>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86938" y="5695674"/>
            <a:ext cx="956874" cy="95687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56440C6A-5A51-9BC5-2026-A949E69244BD}"/>
              </a:ext>
            </a:extLst>
          </p:cNvPr>
          <p:cNvPicPr>
            <a:picLocks noChangeAspect="1"/>
          </p:cNvPicPr>
          <p:nvPr/>
        </p:nvPicPr>
        <p:blipFill>
          <a:blip r:embed="rId5">
            <a:alphaModFix/>
            <a:extLst>
              <a:ext uri="{BEBA8EAE-BF5A-486C-A8C5-ECC9F3942E4B}">
                <a14:imgProps xmlns:a14="http://schemas.microsoft.com/office/drawing/2010/main">
                  <a14:imgLayer r:embed="rId6">
                    <a14:imgEffect>
                      <a14:colorTemperature colorTemp="11200"/>
                    </a14:imgEffect>
                  </a14:imgLayer>
                </a14:imgProps>
              </a:ext>
            </a:extLst>
          </a:blip>
          <a:stretch>
            <a:fillRect/>
          </a:stretch>
        </p:blipFill>
        <p:spPr>
          <a:xfrm>
            <a:off x="987055" y="1325840"/>
            <a:ext cx="819192" cy="762039"/>
          </a:xfrm>
          <a:prstGeom prst="rect">
            <a:avLst/>
          </a:prstGeom>
        </p:spPr>
      </p:pic>
      <p:pic>
        <p:nvPicPr>
          <p:cNvPr id="10" name="Picture 9">
            <a:extLst>
              <a:ext uri="{FF2B5EF4-FFF2-40B4-BE49-F238E27FC236}">
                <a16:creationId xmlns:a16="http://schemas.microsoft.com/office/drawing/2014/main" id="{7AE2AA31-EB0C-CC50-5C77-8F63EEA05A7A}"/>
              </a:ext>
            </a:extLst>
          </p:cNvPr>
          <p:cNvPicPr>
            <a:picLocks noChangeAspect="1"/>
          </p:cNvPicPr>
          <p:nvPr/>
        </p:nvPicPr>
        <p:blipFill>
          <a:blip r:embed="rId7">
            <a:extLst>
              <a:ext uri="{BEBA8EAE-BF5A-486C-A8C5-ECC9F3942E4B}">
                <a14:imgProps xmlns:a14="http://schemas.microsoft.com/office/drawing/2010/main">
                  <a14:imgLayer r:embed="rId8">
                    <a14:imgEffect>
                      <a14:colorTemperature colorTemp="4700"/>
                    </a14:imgEffect>
                  </a14:imgLayer>
                </a14:imgProps>
              </a:ext>
            </a:extLst>
          </a:blip>
          <a:stretch>
            <a:fillRect/>
          </a:stretch>
        </p:blipFill>
        <p:spPr>
          <a:xfrm>
            <a:off x="1050558" y="2223664"/>
            <a:ext cx="692186" cy="678105"/>
          </a:xfrm>
          <a:prstGeom prst="rect">
            <a:avLst/>
          </a:prstGeom>
        </p:spPr>
      </p:pic>
      <p:pic>
        <p:nvPicPr>
          <p:cNvPr id="12" name="Picture 11">
            <a:extLst>
              <a:ext uri="{FF2B5EF4-FFF2-40B4-BE49-F238E27FC236}">
                <a16:creationId xmlns:a16="http://schemas.microsoft.com/office/drawing/2014/main" id="{E3AE6AE3-2EAC-0DE2-7073-F38272E0AFA3}"/>
              </a:ext>
            </a:extLst>
          </p:cNvPr>
          <p:cNvPicPr>
            <a:picLocks noChangeAspect="1"/>
          </p:cNvPicPr>
          <p:nvPr/>
        </p:nvPicPr>
        <p:blipFill>
          <a:blip r:embed="rId9"/>
          <a:stretch>
            <a:fillRect/>
          </a:stretch>
        </p:blipFill>
        <p:spPr>
          <a:xfrm>
            <a:off x="1035735" y="3197041"/>
            <a:ext cx="723937" cy="654084"/>
          </a:xfrm>
          <a:prstGeom prst="rect">
            <a:avLst/>
          </a:prstGeom>
        </p:spPr>
      </p:pic>
      <p:pic>
        <p:nvPicPr>
          <p:cNvPr id="14" name="Picture 13">
            <a:extLst>
              <a:ext uri="{FF2B5EF4-FFF2-40B4-BE49-F238E27FC236}">
                <a16:creationId xmlns:a16="http://schemas.microsoft.com/office/drawing/2014/main" id="{CAD57F4C-DC42-744F-308C-2264340A5945}"/>
              </a:ext>
            </a:extLst>
          </p:cNvPr>
          <p:cNvPicPr>
            <a:picLocks noChangeAspect="1"/>
          </p:cNvPicPr>
          <p:nvPr/>
        </p:nvPicPr>
        <p:blipFill>
          <a:blip r:embed="rId10">
            <a:extLst>
              <a:ext uri="{BEBA8EAE-BF5A-486C-A8C5-ECC9F3942E4B}">
                <a14:imgProps xmlns:a14="http://schemas.microsoft.com/office/drawing/2010/main">
                  <a14:imgLayer r:embed="rId11">
                    <a14:imgEffect>
                      <a14:colorTemperature colorTemp="4700"/>
                    </a14:imgEffect>
                  </a14:imgLayer>
                </a14:imgProps>
              </a:ext>
            </a:extLst>
          </a:blip>
          <a:stretch>
            <a:fillRect/>
          </a:stretch>
        </p:blipFill>
        <p:spPr>
          <a:xfrm>
            <a:off x="1099238" y="4019409"/>
            <a:ext cx="660434" cy="628682"/>
          </a:xfrm>
          <a:prstGeom prst="rect">
            <a:avLst/>
          </a:prstGeom>
        </p:spPr>
      </p:pic>
      <p:pic>
        <p:nvPicPr>
          <p:cNvPr id="15" name="Picture 14">
            <a:extLst>
              <a:ext uri="{FF2B5EF4-FFF2-40B4-BE49-F238E27FC236}">
                <a16:creationId xmlns:a16="http://schemas.microsoft.com/office/drawing/2014/main" id="{991EECA1-7744-049A-4CC8-3F581F354014}"/>
              </a:ext>
            </a:extLst>
          </p:cNvPr>
          <p:cNvPicPr>
            <a:picLocks noChangeAspect="1"/>
          </p:cNvPicPr>
          <p:nvPr/>
        </p:nvPicPr>
        <p:blipFill>
          <a:blip r:embed="rId12">
            <a:extLst>
              <a:ext uri="{BEBA8EAE-BF5A-486C-A8C5-ECC9F3942E4B}">
                <a14:imgProps xmlns:a14="http://schemas.microsoft.com/office/drawing/2010/main">
                  <a14:imgLayer r:embed="rId13">
                    <a14:imgEffect>
                      <a14:colorTemperature colorTemp="11200"/>
                    </a14:imgEffect>
                  </a14:imgLayer>
                </a14:imgProps>
              </a:ext>
            </a:extLst>
          </a:blip>
          <a:stretch>
            <a:fillRect/>
          </a:stretch>
        </p:blipFill>
        <p:spPr>
          <a:xfrm>
            <a:off x="1077585" y="4872330"/>
            <a:ext cx="728662" cy="704850"/>
          </a:xfrm>
          <a:prstGeom prst="rect">
            <a:avLst/>
          </a:prstGeom>
        </p:spPr>
      </p:pic>
      <p:pic>
        <p:nvPicPr>
          <p:cNvPr id="18" name="Picture 2" descr="122,500+ Brain Icon Stock Illustrations, Royalty-Free Vector ...">
            <a:extLst>
              <a:ext uri="{FF2B5EF4-FFF2-40B4-BE49-F238E27FC236}">
                <a16:creationId xmlns:a16="http://schemas.microsoft.com/office/drawing/2014/main" id="{F18F8E53-F8C9-65E3-A3AD-FA873A3057C3}"/>
              </a:ext>
            </a:extLst>
          </p:cNvPr>
          <p:cNvPicPr>
            <a:picLocks noChangeAspect="1" noChangeArrowheads="1"/>
          </p:cNvPicPr>
          <p:nvPr/>
        </p:nvPicPr>
        <p:blipFill>
          <a:blip r:embed="rId1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64561" y="5744013"/>
            <a:ext cx="1055142" cy="963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37449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90FEB-550C-68A9-3705-45F6DA4763E1}"/>
              </a:ext>
            </a:extLst>
          </p:cNvPr>
          <p:cNvSpPr>
            <a:spLocks noGrp="1"/>
          </p:cNvSpPr>
          <p:nvPr>
            <p:ph type="title"/>
          </p:nvPr>
        </p:nvSpPr>
        <p:spPr>
          <a:xfrm>
            <a:off x="225287" y="238539"/>
            <a:ext cx="10034290" cy="1301565"/>
          </a:xfrm>
        </p:spPr>
        <p:txBody>
          <a:bodyPr>
            <a:noAutofit/>
          </a:bodyPr>
          <a:lstStyle/>
          <a:p>
            <a:pPr>
              <a:lnSpc>
                <a:spcPct val="100000"/>
              </a:lnSpc>
            </a:pPr>
            <a:r>
              <a:rPr lang="en-GB" sz="4000" dirty="0">
                <a:latin typeface="+mn-lt"/>
              </a:rPr>
              <a:t>What does Special Educational Needs (SEND) mean?</a:t>
            </a:r>
            <a:r>
              <a:rPr lang="en-GB" sz="4000" b="1" dirty="0">
                <a:latin typeface="+mn-lt"/>
              </a:rPr>
              <a:t> </a:t>
            </a:r>
            <a:endParaRPr lang="en-GB" sz="4000" dirty="0">
              <a:latin typeface="+mn-lt"/>
              <a:cs typeface="Arial" panose="020B0604020202020204"/>
            </a:endParaRPr>
          </a:p>
        </p:txBody>
      </p:sp>
      <p:sp>
        <p:nvSpPr>
          <p:cNvPr id="3" name="TextBox 2">
            <a:extLst>
              <a:ext uri="{FF2B5EF4-FFF2-40B4-BE49-F238E27FC236}">
                <a16:creationId xmlns:a16="http://schemas.microsoft.com/office/drawing/2014/main" id="{5F4EF2AB-828C-D657-CB49-DEB09632F278}"/>
              </a:ext>
            </a:extLst>
          </p:cNvPr>
          <p:cNvSpPr txBox="1"/>
          <p:nvPr/>
        </p:nvSpPr>
        <p:spPr>
          <a:xfrm>
            <a:off x="660918" y="2331933"/>
            <a:ext cx="9605339"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a:solidFill>
                  <a:srgbClr val="002060"/>
                </a:solidFill>
              </a:rPr>
              <a:t>“A child or young person has SEN if they have a learning difficulty or disability which calls for special educational provision to be made for him or her.”</a:t>
            </a:r>
            <a:r>
              <a:rPr lang="en-US" sz="3200">
                <a:cs typeface="Arial"/>
              </a:rPr>
              <a:t>​</a:t>
            </a:r>
            <a:endParaRPr lang="en-US" sz="3200"/>
          </a:p>
        </p:txBody>
      </p:sp>
      <p:sp>
        <p:nvSpPr>
          <p:cNvPr id="4" name="Content Placeholder 3">
            <a:extLst>
              <a:ext uri="{FF2B5EF4-FFF2-40B4-BE49-F238E27FC236}">
                <a16:creationId xmlns:a16="http://schemas.microsoft.com/office/drawing/2014/main" id="{67811B22-5E47-27C9-0469-CC80A8A178D6}"/>
              </a:ext>
            </a:extLst>
          </p:cNvPr>
          <p:cNvSpPr txBox="1">
            <a:spLocks/>
          </p:cNvSpPr>
          <p:nvPr/>
        </p:nvSpPr>
        <p:spPr>
          <a:xfrm>
            <a:off x="5749085" y="4139957"/>
            <a:ext cx="5226971" cy="708429"/>
          </a:xfrm>
          <a:prstGeom prst="rect">
            <a:avLst/>
          </a:prstGeom>
        </p:spPr>
        <p:txBody>
          <a:bodyPr vert="horz" lIns="91440" tIns="45720" rIns="91440" bIns="45720" rtlCol="0">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buFont typeface="Arial" panose="020B0604020202020204" pitchFamily="34" charset="0"/>
              <a:buNone/>
            </a:pPr>
            <a:r>
              <a:rPr lang="en-GB" sz="1800">
                <a:solidFill>
                  <a:srgbClr val="002060"/>
                </a:solidFill>
              </a:rPr>
              <a:t>Children and Family Act 2004- Section 20</a:t>
            </a:r>
          </a:p>
          <a:p>
            <a:pPr marL="0" indent="0">
              <a:buFont typeface="Arial" panose="020B0604020202020204" pitchFamily="34" charset="0"/>
              <a:buNone/>
            </a:pPr>
            <a:r>
              <a:rPr lang="en-GB" sz="1800">
                <a:solidFill>
                  <a:srgbClr val="002060"/>
                </a:solidFill>
              </a:rPr>
              <a:t>SEND Code of Practice 2014</a:t>
            </a:r>
          </a:p>
        </p:txBody>
      </p:sp>
    </p:spTree>
    <p:extLst>
      <p:ext uri="{BB962C8B-B14F-4D97-AF65-F5344CB8AC3E}">
        <p14:creationId xmlns:p14="http://schemas.microsoft.com/office/powerpoint/2010/main" val="7056263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2" descr="Thumbnail Image Create a pyramid diagram titled 'Graduated Response for Additional Needs'. The pyramid has four horizontal layers from bottom to top:&#10;&#10;1. **Bottom Layer - High Quality Teaching**: Green background. Include small images inside the box showing inclusive classroom strategies like visual timetables, differentiated instruction, and two female teachers working with a diverse group of students.&#10;&#10;2. **Second Layer - SEND Support**: Blue background. Include small images inside the box showing targeted support strategies such as checklists, visual aids, and support staff assisting students.&#10;&#10;3. **Third Layer - Additional Support**: Pink background. Include small images inside the box representing external specialists like speech therapists, occupational therapists, or educational psychologists.&#10;&#10;4. **Top Layer - EHCP**: Purple background. Very small section at the top of the pyramid. Include a small image of a document icon and a small team meeting around a table.&#10;&#10;Ensure all images are scaled to fit neatly inside their respective sections. The overall style should be clean, educational, and suitable for presentations or handouts. Avoid using blackboards. The two teachers should both be female.">
            <a:extLst>
              <a:ext uri="{FF2B5EF4-FFF2-40B4-BE49-F238E27FC236}">
                <a16:creationId xmlns:a16="http://schemas.microsoft.com/office/drawing/2014/main" id="{917C7439-5A04-39CC-2828-7B625C93102F}"/>
              </a:ext>
            </a:extLst>
          </p:cNvPr>
          <p:cNvPicPr>
            <a:picLocks noChangeAspect="1" noChangeArrowheads="1"/>
          </p:cNvPicPr>
          <p:nvPr/>
        </p:nvPicPr>
        <p:blipFill rotWithShape="1">
          <a:blip r:embed="rId3">
            <a:clrChange>
              <a:clrFrom>
                <a:srgbClr val="FFFCF9"/>
              </a:clrFrom>
              <a:clrTo>
                <a:srgbClr val="FFFCF9">
                  <a:alpha val="0"/>
                </a:srgbClr>
              </a:clrTo>
            </a:clrChange>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rcRect l="24848" t="17067" r="24749" b="63897"/>
          <a:stretch>
            <a:fillRect/>
          </a:stretch>
        </p:blipFill>
        <p:spPr bwMode="auto">
          <a:xfrm>
            <a:off x="4122419" y="1242813"/>
            <a:ext cx="3488611" cy="132556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FB60D09-F153-1D4E-3867-5CAB30E0041A}"/>
              </a:ext>
            </a:extLst>
          </p:cNvPr>
          <p:cNvSpPr>
            <a:spLocks noGrp="1"/>
          </p:cNvSpPr>
          <p:nvPr>
            <p:ph type="title"/>
          </p:nvPr>
        </p:nvSpPr>
        <p:spPr>
          <a:xfrm>
            <a:off x="76203" y="0"/>
            <a:ext cx="11429995" cy="1325563"/>
          </a:xfrm>
        </p:spPr>
        <p:txBody>
          <a:bodyPr>
            <a:normAutofit/>
          </a:bodyPr>
          <a:lstStyle/>
          <a:p>
            <a:r>
              <a:rPr lang="en-GB" sz="4000">
                <a:solidFill>
                  <a:srgbClr val="002060"/>
                </a:solidFill>
              </a:rPr>
              <a:t>Graduated Response to </a:t>
            </a:r>
            <a:br>
              <a:rPr lang="en-GB" sz="4000">
                <a:solidFill>
                  <a:srgbClr val="002060"/>
                </a:solidFill>
              </a:rPr>
            </a:br>
            <a:r>
              <a:rPr lang="en-GB" sz="4000">
                <a:solidFill>
                  <a:srgbClr val="002060"/>
                </a:solidFill>
              </a:rPr>
              <a:t>Special Educational Needs</a:t>
            </a:r>
          </a:p>
        </p:txBody>
      </p:sp>
      <p:grpSp>
        <p:nvGrpSpPr>
          <p:cNvPr id="12" name="Group 11">
            <a:extLst>
              <a:ext uri="{FF2B5EF4-FFF2-40B4-BE49-F238E27FC236}">
                <a16:creationId xmlns:a16="http://schemas.microsoft.com/office/drawing/2014/main" id="{72791F17-394C-4834-7992-6A647016AAAD}"/>
              </a:ext>
              <a:ext uri="{C183D7F6-B498-43B3-948B-1728B52AA6E4}">
                <adec:decorative xmlns:adec="http://schemas.microsoft.com/office/drawing/2017/decorative" val="1"/>
              </a:ext>
            </a:extLst>
          </p:cNvPr>
          <p:cNvGrpSpPr/>
          <p:nvPr/>
        </p:nvGrpSpPr>
        <p:grpSpPr>
          <a:xfrm>
            <a:off x="1459485" y="1785854"/>
            <a:ext cx="865125" cy="4698719"/>
            <a:chOff x="198467" y="1351916"/>
            <a:chExt cx="1294912" cy="3762704"/>
          </a:xfrm>
        </p:grpSpPr>
        <p:sp>
          <p:nvSpPr>
            <p:cNvPr id="13" name="Arrow: Up-Down 12">
              <a:extLst>
                <a:ext uri="{FF2B5EF4-FFF2-40B4-BE49-F238E27FC236}">
                  <a16:creationId xmlns:a16="http://schemas.microsoft.com/office/drawing/2014/main" id="{ED047434-35CF-6787-B4C8-2E89C9063A86}"/>
                </a:ext>
              </a:extLst>
            </p:cNvPr>
            <p:cNvSpPr/>
            <p:nvPr/>
          </p:nvSpPr>
          <p:spPr>
            <a:xfrm>
              <a:off x="198467" y="1351916"/>
              <a:ext cx="1294912" cy="3762704"/>
            </a:xfrm>
            <a:prstGeom prst="upDownArrow">
              <a:avLst/>
            </a:prstGeom>
            <a:solidFill>
              <a:schemeClr val="bg1"/>
            </a:solidFill>
            <a:ln w="28575">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3200">
                <a:latin typeface="+mj-lt"/>
              </a:endParaRPr>
            </a:p>
          </p:txBody>
        </p:sp>
        <p:sp>
          <p:nvSpPr>
            <p:cNvPr id="15" name="TextBox 14">
              <a:extLst>
                <a:ext uri="{FF2B5EF4-FFF2-40B4-BE49-F238E27FC236}">
                  <a16:creationId xmlns:a16="http://schemas.microsoft.com/office/drawing/2014/main" id="{DCEA5257-B08F-0CD9-49D7-61CC347DB85A}"/>
                </a:ext>
              </a:extLst>
            </p:cNvPr>
            <p:cNvSpPr txBox="1"/>
            <p:nvPr/>
          </p:nvSpPr>
          <p:spPr>
            <a:xfrm rot="16200000">
              <a:off x="-610132" y="2882345"/>
              <a:ext cx="2887240" cy="78315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effectLst/>
                  <a:uLnTx/>
                  <a:uFillTx/>
                  <a:latin typeface="+mj-lt"/>
                  <a:cs typeface="Cavolini" panose="03000502040302020204" pitchFamily="66" charset="0"/>
                </a:rPr>
                <a:t>Graduated Response</a:t>
              </a:r>
            </a:p>
          </p:txBody>
        </p:sp>
      </p:grpSp>
      <p:pic>
        <p:nvPicPr>
          <p:cNvPr id="9" name="Picture 2" descr="Thumbnail Image Create a pyramid diagram titled 'Graduated Response for Additional Needs'. The pyramid has four horizontal layers from bottom to top:&#10;&#10;1. **Bottom Layer - High Quality Teaching**: Green background. Include small images inside the box showing inclusive classroom strategies like visual timetables, differentiated instruction, and two female teachers working with a diverse group of students.&#10;&#10;2. **Second Layer - SEND Support**: Blue background. Include small images inside the box showing targeted support strategies such as checklists, visual aids, and support staff assisting students.&#10;&#10;3. **Third Layer - Additional Support**: Pink background. Include small images inside the box representing external specialists like speech therapists, occupational therapists, or educational psychologists.&#10;&#10;4. **Top Layer - EHCP**: Purple background. Very small section at the top of the pyramid. Include a small image of a document icon and a small team meeting around a table.&#10;&#10;Ensure all images are scaled to fit neatly inside their respective sections. The overall style should be clean, educational, and suitable for presentations or handouts. Avoid using blackboards. The two teachers should both be female.">
            <a:extLst>
              <a:ext uri="{FF2B5EF4-FFF2-40B4-BE49-F238E27FC236}">
                <a16:creationId xmlns:a16="http://schemas.microsoft.com/office/drawing/2014/main" id="{5A5BD697-E96A-F5F9-32CB-2025DBE5E257}"/>
              </a:ext>
            </a:extLst>
          </p:cNvPr>
          <p:cNvPicPr>
            <a:picLocks noChangeAspect="1" noChangeArrowheads="1"/>
          </p:cNvPicPr>
          <p:nvPr/>
        </p:nvPicPr>
        <p:blipFill rotWithShape="1">
          <a:blip r:embed="rId3">
            <a:clrChange>
              <a:clrFrom>
                <a:srgbClr val="FFFCF9"/>
              </a:clrFrom>
              <a:clrTo>
                <a:srgbClr val="FFFCF9">
                  <a:alpha val="0"/>
                </a:srgbClr>
              </a:clrTo>
            </a:clrChange>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rcRect l="13400" t="55501" r="12445" b="25318"/>
          <a:stretch>
            <a:fillRect/>
          </a:stretch>
        </p:blipFill>
        <p:spPr bwMode="auto">
          <a:xfrm>
            <a:off x="3313363" y="3922517"/>
            <a:ext cx="5163672" cy="132556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Thumbnail Image Create a pyramid diagram titled 'Graduated Response for Additional Needs'. The pyramid has four horizontal layers from bottom to top:&#10;&#10;1. **Bottom Layer - High Quality Teaching**: Green background. Include small images inside the box showing inclusive classroom strategies like visual timetables, differentiated instruction, and two female teachers working with a diverse group of students.&#10;&#10;2. **Second Layer - SEND Support**: Blue background. Include small images inside the box showing targeted support strategies such as checklists, visual aids, and support staff assisting students.&#10;&#10;3. **Third Layer - Additional Support**: Pink background. Include small images inside the box representing external specialists like speech therapists, occupational therapists, or educational psychologists.&#10;&#10;4. **Top Layer - EHCP**: Purple background. Very small section at the top of the pyramid. Include a small image of a document icon and a small team meeting around a table.&#10;&#10;Ensure all images are scaled to fit neatly inside their respective sections. The overall style should be clean, educational, and suitable for presentations or handouts. Avoid using blackboards. The two teachers should both be female.">
            <a:extLst>
              <a:ext uri="{FF2B5EF4-FFF2-40B4-BE49-F238E27FC236}">
                <a16:creationId xmlns:a16="http://schemas.microsoft.com/office/drawing/2014/main" id="{AA1948E8-1D01-5B71-098F-73D31354061F}"/>
              </a:ext>
            </a:extLst>
          </p:cNvPr>
          <p:cNvPicPr>
            <a:picLocks noChangeAspect="1" noChangeArrowheads="1"/>
          </p:cNvPicPr>
          <p:nvPr/>
        </p:nvPicPr>
        <p:blipFill rotWithShape="1">
          <a:blip r:embed="rId3">
            <a:clrChange>
              <a:clrFrom>
                <a:srgbClr val="FFFCF9"/>
              </a:clrFrom>
              <a:clrTo>
                <a:srgbClr val="FFFCF9">
                  <a:alpha val="0"/>
                </a:srgbClr>
              </a:clrTo>
            </a:clrChange>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rcRect l="24986" t="35933" r="24611" b="44036"/>
          <a:stretch>
            <a:fillRect/>
          </a:stretch>
        </p:blipFill>
        <p:spPr bwMode="auto">
          <a:xfrm>
            <a:off x="4122419" y="2558449"/>
            <a:ext cx="3488611" cy="1394866"/>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Arrow Connector 13">
            <a:extLst>
              <a:ext uri="{FF2B5EF4-FFF2-40B4-BE49-F238E27FC236}">
                <a16:creationId xmlns:a16="http://schemas.microsoft.com/office/drawing/2014/main" id="{BE232DED-4FBA-0FF0-B60A-F39794DF824E}"/>
              </a:ext>
              <a:ext uri="{C183D7F6-B498-43B3-948B-1728B52AA6E4}">
                <adec:decorative xmlns:adec="http://schemas.microsoft.com/office/drawing/2017/decorative" val="1"/>
              </a:ext>
            </a:extLst>
          </p:cNvPr>
          <p:cNvCxnSpPr>
            <a:cxnSpLocks/>
          </p:cNvCxnSpPr>
          <p:nvPr/>
        </p:nvCxnSpPr>
        <p:spPr>
          <a:xfrm flipV="1">
            <a:off x="9503130" y="4269585"/>
            <a:ext cx="0" cy="2214988"/>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B4B565C9-D09E-223B-AE45-B6F7D959C604}"/>
              </a:ext>
            </a:extLst>
          </p:cNvPr>
          <p:cNvSpPr txBox="1"/>
          <p:nvPr/>
        </p:nvSpPr>
        <p:spPr>
          <a:xfrm rot="5400000">
            <a:off x="8256314" y="5200131"/>
            <a:ext cx="2832186"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effectLst/>
                <a:uLnTx/>
                <a:uFillTx/>
                <a:latin typeface="+mj-lt"/>
                <a:cs typeface="Cavolini" panose="03000502040302020204" pitchFamily="66" charset="0"/>
              </a:rPr>
              <a:t>Ordinarily Available Provision</a:t>
            </a:r>
          </a:p>
        </p:txBody>
      </p:sp>
      <p:pic>
        <p:nvPicPr>
          <p:cNvPr id="18" name="Picture 17">
            <a:extLst>
              <a:ext uri="{FF2B5EF4-FFF2-40B4-BE49-F238E27FC236}">
                <a16:creationId xmlns:a16="http://schemas.microsoft.com/office/drawing/2014/main" id="{850AF393-0B1E-4832-894E-68818A82D34E}"/>
              </a:ext>
            </a:extLst>
          </p:cNvPr>
          <p:cNvPicPr>
            <a:picLocks noChangeAspect="1"/>
          </p:cNvPicPr>
          <p:nvPr/>
        </p:nvPicPr>
        <p:blipFill>
          <a:blip r:embed="rId5">
            <a:clrChange>
              <a:clrFrom>
                <a:srgbClr val="FFFFFF"/>
              </a:clrFrom>
              <a:clrTo>
                <a:srgbClr val="FFFFFF">
                  <a:alpha val="0"/>
                </a:srgbClr>
              </a:clrTo>
            </a:clrChange>
          </a:blip>
          <a:stretch>
            <a:fillRect/>
          </a:stretch>
        </p:blipFill>
        <p:spPr>
          <a:xfrm rot="1729107">
            <a:off x="2588094" y="4656544"/>
            <a:ext cx="888626" cy="738858"/>
          </a:xfrm>
          <a:prstGeom prst="rect">
            <a:avLst/>
          </a:prstGeom>
        </p:spPr>
      </p:pic>
      <p:pic>
        <p:nvPicPr>
          <p:cNvPr id="25" name="Picture 24">
            <a:extLst>
              <a:ext uri="{FF2B5EF4-FFF2-40B4-BE49-F238E27FC236}">
                <a16:creationId xmlns:a16="http://schemas.microsoft.com/office/drawing/2014/main" id="{D13AEB87-EA5A-4CCC-0856-4827DD85723B}"/>
              </a:ext>
            </a:extLst>
          </p:cNvPr>
          <p:cNvPicPr>
            <a:picLocks noChangeAspect="1"/>
          </p:cNvPicPr>
          <p:nvPr/>
        </p:nvPicPr>
        <p:blipFill>
          <a:blip r:embed="rId5">
            <a:clrChange>
              <a:clrFrom>
                <a:srgbClr val="FFFFFF"/>
              </a:clrFrom>
              <a:clrTo>
                <a:srgbClr val="FFFFFF">
                  <a:alpha val="0"/>
                </a:srgbClr>
              </a:clrTo>
            </a:clrChange>
          </a:blip>
          <a:stretch>
            <a:fillRect/>
          </a:stretch>
        </p:blipFill>
        <p:spPr>
          <a:xfrm rot="1729107">
            <a:off x="4245469" y="2080394"/>
            <a:ext cx="888626" cy="738858"/>
          </a:xfrm>
          <a:prstGeom prst="rect">
            <a:avLst/>
          </a:prstGeom>
        </p:spPr>
      </p:pic>
      <p:pic>
        <p:nvPicPr>
          <p:cNvPr id="42" name="Picture 2" descr="Thumbnail Image Create a pyramid diagram titled 'Graduated Response for Additional Needs'. The pyramid has four horizontal layers from bottom to top:&#10;&#10;1. **Bottom Layer - High Quality Teaching**: Green background. Include small images inside the box showing inclusive classroom strategies like visual timetables, differentiated instruction, and two female teachers working with a diverse group of students.&#10;&#10;2. **Second Layer - SEND Support**: Blue background. Include small images inside the box showing targeted support strategies such as checklists, visual aids, and support staff assisting students.&#10;&#10;3. **Third Layer - Additional Support**: Pink background. Include small images inside the box representing external specialists like speech therapists, occupational therapists, or educational psychologists.&#10;&#10;4. **Top Layer - EHCP**: Purple background. Very small section at the top of the pyramid. Include a small image of a document icon and a small team meeting around a table.&#10;&#10;Ensure all images are scaled to fit neatly inside their respective sections. The overall style should be clean, educational, and suitable for presentations or handouts. Avoid using blackboards. The two teachers should both be female.">
            <a:extLst>
              <a:ext uri="{FF2B5EF4-FFF2-40B4-BE49-F238E27FC236}">
                <a16:creationId xmlns:a16="http://schemas.microsoft.com/office/drawing/2014/main" id="{4E45C40E-F592-81FC-F1AC-509385D1A46C}"/>
              </a:ext>
            </a:extLst>
          </p:cNvPr>
          <p:cNvPicPr>
            <a:picLocks noChangeAspect="1" noChangeArrowheads="1"/>
          </p:cNvPicPr>
          <p:nvPr/>
        </p:nvPicPr>
        <p:blipFill rotWithShape="1">
          <a:blip r:embed="rId3">
            <a:clrChange>
              <a:clrFrom>
                <a:srgbClr val="FFFCF9"/>
              </a:clrFrom>
              <a:clrTo>
                <a:srgbClr val="FFFCF9">
                  <a:alpha val="0"/>
                </a:srgbClr>
              </a:clrTo>
            </a:clrChange>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rcRect l="1189" t="74375" r="1309" b="4482"/>
          <a:stretch>
            <a:fillRect/>
          </a:stretch>
        </p:blipFill>
        <p:spPr bwMode="auto">
          <a:xfrm>
            <a:off x="2471100" y="5236603"/>
            <a:ext cx="6794819" cy="1461167"/>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04C7498C-E046-963E-8422-9D7FA4DBB805}"/>
              </a:ext>
            </a:extLst>
          </p:cNvPr>
          <p:cNvPicPr>
            <a:picLocks noChangeAspect="1"/>
          </p:cNvPicPr>
          <p:nvPr/>
        </p:nvPicPr>
        <p:blipFill>
          <a:blip r:embed="rId5">
            <a:clrChange>
              <a:clrFrom>
                <a:srgbClr val="FFFFFF"/>
              </a:clrFrom>
              <a:clrTo>
                <a:srgbClr val="FFFFFF">
                  <a:alpha val="0"/>
                </a:srgbClr>
              </a:clrTo>
            </a:clrChange>
          </a:blip>
          <a:stretch>
            <a:fillRect/>
          </a:stretch>
        </p:blipFill>
        <p:spPr>
          <a:xfrm rot="1729107">
            <a:off x="3498845" y="3332505"/>
            <a:ext cx="888626" cy="738858"/>
          </a:xfrm>
          <a:prstGeom prst="rect">
            <a:avLst/>
          </a:prstGeom>
        </p:spPr>
      </p:pic>
    </p:spTree>
    <p:extLst>
      <p:ext uri="{BB962C8B-B14F-4D97-AF65-F5344CB8AC3E}">
        <p14:creationId xmlns:p14="http://schemas.microsoft.com/office/powerpoint/2010/main" val="2900110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 fill="hold"/>
                                        <p:tgtEl>
                                          <p:spTgt spid="25"/>
                                        </p:tgtEl>
                                        <p:attrNameLst>
                                          <p:attrName>ppt_x</p:attrName>
                                        </p:attrNameLst>
                                      </p:cBhvr>
                                      <p:tavLst>
                                        <p:tav tm="0">
                                          <p:val>
                                            <p:strVal val="#ppt_x"/>
                                          </p:val>
                                        </p:tav>
                                        <p:tav tm="100000">
                                          <p:val>
                                            <p:strVal val="#ppt_x"/>
                                          </p:val>
                                        </p:tav>
                                      </p:tavLst>
                                    </p:anim>
                                    <p:anim calcmode="lin" valueType="num">
                                      <p:cBhvr additive="base">
                                        <p:cTn id="46" dur="500" fill="hold"/>
                                        <p:tgtEl>
                                          <p:spTgt spid="25"/>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additive="base">
                                        <p:cTn id="49" dur="500" fill="hold"/>
                                        <p:tgtEl>
                                          <p:spTgt spid="43"/>
                                        </p:tgtEl>
                                        <p:attrNameLst>
                                          <p:attrName>ppt_x</p:attrName>
                                        </p:attrNameLst>
                                      </p:cBhvr>
                                      <p:tavLst>
                                        <p:tav tm="0">
                                          <p:val>
                                            <p:strVal val="#ppt_x"/>
                                          </p:val>
                                        </p:tav>
                                        <p:tav tm="100000">
                                          <p:val>
                                            <p:strVal val="#ppt_x"/>
                                          </p:val>
                                        </p:tav>
                                      </p:tavLst>
                                    </p:anim>
                                    <p:anim calcmode="lin" valueType="num">
                                      <p:cBhvr additive="base">
                                        <p:cTn id="50"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4C1FA-B0BA-4AFB-84CC-411822CD0BD5}"/>
              </a:ext>
            </a:extLst>
          </p:cNvPr>
          <p:cNvSpPr>
            <a:spLocks noGrp="1"/>
          </p:cNvSpPr>
          <p:nvPr>
            <p:ph type="title"/>
          </p:nvPr>
        </p:nvSpPr>
        <p:spPr>
          <a:xfrm>
            <a:off x="738620" y="4791795"/>
            <a:ext cx="9710305" cy="508145"/>
          </a:xfrm>
        </p:spPr>
        <p:txBody>
          <a:bodyPr>
            <a:noAutofit/>
          </a:bodyPr>
          <a:lstStyle/>
          <a:p>
            <a:r>
              <a:rPr lang="en-GB" sz="3200">
                <a:solidFill>
                  <a:srgbClr val="002060"/>
                </a:solidFill>
              </a:rPr>
              <a:t>“High quality teaching, differentiated for individual pupils, is the first step in responding to pupils who have or may have SEN. Additional intervention and support cannot compensate for a lack of good quality teaching.”</a:t>
            </a:r>
            <a:br>
              <a:rPr lang="en-GB" sz="2400"/>
            </a:br>
            <a:endParaRPr lang="en-GB" sz="2400">
              <a:solidFill>
                <a:srgbClr val="002060"/>
              </a:solidFill>
            </a:endParaRPr>
          </a:p>
        </p:txBody>
      </p:sp>
      <p:sp>
        <p:nvSpPr>
          <p:cNvPr id="6" name="Title 1">
            <a:extLst>
              <a:ext uri="{FF2B5EF4-FFF2-40B4-BE49-F238E27FC236}">
                <a16:creationId xmlns:a16="http://schemas.microsoft.com/office/drawing/2014/main" id="{2479C8E8-5C36-00A5-821D-E93B834E3109}"/>
              </a:ext>
            </a:extLst>
          </p:cNvPr>
          <p:cNvSpPr txBox="1">
            <a:spLocks/>
          </p:cNvSpPr>
          <p:nvPr/>
        </p:nvSpPr>
        <p:spPr>
          <a:xfrm>
            <a:off x="5726256" y="5899734"/>
            <a:ext cx="4930487" cy="484693"/>
          </a:xfrm>
          <a:prstGeom prst="rect">
            <a:avLst/>
          </a:prstGeom>
          <a:ln>
            <a:solidFill>
              <a:srgbClr val="4472C4"/>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sz="2400">
                <a:solidFill>
                  <a:srgbClr val="002060"/>
                </a:solidFill>
              </a:rPr>
              <a:t>SEND Code of Practice 2014 6.37</a:t>
            </a:r>
          </a:p>
        </p:txBody>
      </p:sp>
      <p:cxnSp>
        <p:nvCxnSpPr>
          <p:cNvPr id="8" name="Straight Arrow Connector 7">
            <a:extLst>
              <a:ext uri="{FF2B5EF4-FFF2-40B4-BE49-F238E27FC236}">
                <a16:creationId xmlns:a16="http://schemas.microsoft.com/office/drawing/2014/main" id="{7FD79671-EBC6-5594-19C4-F6ED41D6BC30}"/>
              </a:ext>
              <a:ext uri="{C183D7F6-B498-43B3-948B-1728B52AA6E4}">
                <adec:decorative xmlns:adec="http://schemas.microsoft.com/office/drawing/2017/decorative" val="1"/>
              </a:ext>
            </a:extLst>
          </p:cNvPr>
          <p:cNvCxnSpPr/>
          <p:nvPr/>
        </p:nvCxnSpPr>
        <p:spPr>
          <a:xfrm flipH="1">
            <a:off x="6983507" y="2416281"/>
            <a:ext cx="1943100" cy="0"/>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6E0931A4-CB7A-F9F1-27DA-E6355EFDCF5F}"/>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3573382" y="237243"/>
            <a:ext cx="3410125" cy="2743341"/>
          </a:xfrm>
          <a:prstGeom prst="rect">
            <a:avLst/>
          </a:prstGeom>
        </p:spPr>
      </p:pic>
    </p:spTree>
    <p:extLst>
      <p:ext uri="{BB962C8B-B14F-4D97-AF65-F5344CB8AC3E}">
        <p14:creationId xmlns:p14="http://schemas.microsoft.com/office/powerpoint/2010/main" val="40954758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64E2A-B101-5163-43D9-F070C81008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6956A7-DB30-6FA6-459F-F3397E8284AC}"/>
              </a:ext>
            </a:extLst>
          </p:cNvPr>
          <p:cNvSpPr>
            <a:spLocks noGrp="1"/>
          </p:cNvSpPr>
          <p:nvPr>
            <p:ph type="title"/>
          </p:nvPr>
        </p:nvSpPr>
        <p:spPr>
          <a:xfrm>
            <a:off x="768626" y="4369192"/>
            <a:ext cx="6648174" cy="373861"/>
          </a:xfrm>
        </p:spPr>
        <p:txBody>
          <a:bodyPr>
            <a:noAutofit/>
          </a:bodyPr>
          <a:lstStyle/>
          <a:p>
            <a:r>
              <a:rPr lang="en-GB" sz="3200">
                <a:solidFill>
                  <a:srgbClr val="002060"/>
                </a:solidFill>
              </a:rPr>
              <a:t>“Where a pupil is identified as having SEN, schools should take action to remove barriers to learning and put effective special educational provision in place. This SEN support should take the form of a four-part cycle.” </a:t>
            </a:r>
            <a:br>
              <a:rPr lang="en-GB" sz="2400"/>
            </a:br>
            <a:endParaRPr lang="en-GB" sz="2400">
              <a:solidFill>
                <a:srgbClr val="002060"/>
              </a:solidFill>
            </a:endParaRPr>
          </a:p>
        </p:txBody>
      </p:sp>
      <p:sp>
        <p:nvSpPr>
          <p:cNvPr id="17" name="Oval 16">
            <a:extLst>
              <a:ext uri="{FF2B5EF4-FFF2-40B4-BE49-F238E27FC236}">
                <a16:creationId xmlns:a16="http://schemas.microsoft.com/office/drawing/2014/main" id="{9F35DDE7-AC20-DAD1-7D33-FD39FA2E2796}"/>
              </a:ext>
            </a:extLst>
          </p:cNvPr>
          <p:cNvSpPr/>
          <p:nvPr/>
        </p:nvSpPr>
        <p:spPr>
          <a:xfrm>
            <a:off x="8767193" y="3167999"/>
            <a:ext cx="680298" cy="651087"/>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4B39DB34-8879-B7CD-DE3C-597E78FF0F57}"/>
              </a:ext>
            </a:extLst>
          </p:cNvPr>
          <p:cNvSpPr txBox="1">
            <a:spLocks/>
          </p:cNvSpPr>
          <p:nvPr/>
        </p:nvSpPr>
        <p:spPr>
          <a:xfrm>
            <a:off x="3472070" y="5987181"/>
            <a:ext cx="3732427" cy="37386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sz="1800">
                <a:solidFill>
                  <a:srgbClr val="002060"/>
                </a:solidFill>
              </a:rPr>
              <a:t>SEND Code of Practice 2014 6.44</a:t>
            </a:r>
          </a:p>
        </p:txBody>
      </p:sp>
      <p:cxnSp>
        <p:nvCxnSpPr>
          <p:cNvPr id="10" name="Straight Arrow Connector 9">
            <a:extLst>
              <a:ext uri="{FF2B5EF4-FFF2-40B4-BE49-F238E27FC236}">
                <a16:creationId xmlns:a16="http://schemas.microsoft.com/office/drawing/2014/main" id="{AA755D4E-CDD5-6653-4D6C-F0C758D4D78F}"/>
              </a:ext>
              <a:ext uri="{C183D7F6-B498-43B3-948B-1728B52AA6E4}">
                <adec:decorative xmlns:adec="http://schemas.microsoft.com/office/drawing/2017/decorative" val="1"/>
              </a:ext>
            </a:extLst>
          </p:cNvPr>
          <p:cNvCxnSpPr>
            <a:cxnSpLocks/>
          </p:cNvCxnSpPr>
          <p:nvPr/>
        </p:nvCxnSpPr>
        <p:spPr>
          <a:xfrm flipH="1">
            <a:off x="3581837" y="1560707"/>
            <a:ext cx="1409160" cy="14377"/>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20" name="Picture 19" descr="A diagram of a group of people&#10;&#10;AI-generated content may be incorrect.">
            <a:extLst>
              <a:ext uri="{FF2B5EF4-FFF2-40B4-BE49-F238E27FC236}">
                <a16:creationId xmlns:a16="http://schemas.microsoft.com/office/drawing/2014/main" id="{FDD4EB13-CB02-DE8E-AD9C-B8574BFEAF69}"/>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982322" y="226004"/>
            <a:ext cx="2939070" cy="2396977"/>
          </a:xfrm>
          <a:prstGeom prst="rect">
            <a:avLst/>
          </a:prstGeom>
        </p:spPr>
      </p:pic>
      <p:pic>
        <p:nvPicPr>
          <p:cNvPr id="7" name="Picture 6">
            <a:extLst>
              <a:ext uri="{FF2B5EF4-FFF2-40B4-BE49-F238E27FC236}">
                <a16:creationId xmlns:a16="http://schemas.microsoft.com/office/drawing/2014/main" id="{43A0A1EB-079F-5DD9-F85A-9033CCBFC24C}"/>
              </a:ext>
            </a:extLst>
          </p:cNvPr>
          <p:cNvPicPr>
            <a:picLocks noChangeAspect="1"/>
          </p:cNvPicPr>
          <p:nvPr/>
        </p:nvPicPr>
        <p:blipFill>
          <a:blip r:embed="rId4"/>
          <a:stretch>
            <a:fillRect/>
          </a:stretch>
        </p:blipFill>
        <p:spPr>
          <a:xfrm>
            <a:off x="7318780" y="2622981"/>
            <a:ext cx="3212247" cy="2882472"/>
          </a:xfrm>
          <a:prstGeom prst="rect">
            <a:avLst/>
          </a:prstGeom>
        </p:spPr>
      </p:pic>
    </p:spTree>
    <p:extLst>
      <p:ext uri="{BB962C8B-B14F-4D97-AF65-F5344CB8AC3E}">
        <p14:creationId xmlns:p14="http://schemas.microsoft.com/office/powerpoint/2010/main" val="26634351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nchanted wood, Fantasy landscape, Nature">
            <a:extLst>
              <a:ext uri="{FF2B5EF4-FFF2-40B4-BE49-F238E27FC236}">
                <a16:creationId xmlns:a16="http://schemas.microsoft.com/office/drawing/2014/main" id="{CE4A82FD-33BE-B05C-1E5A-2A89D18E19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6171" y="3701449"/>
            <a:ext cx="3849208" cy="256147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9DCFE2C9-175A-77B7-753E-54E0B95F7B29}"/>
              </a:ext>
            </a:extLst>
          </p:cNvPr>
          <p:cNvPicPr>
            <a:picLocks noChangeAspect="1"/>
          </p:cNvPicPr>
          <p:nvPr/>
        </p:nvPicPr>
        <p:blipFill>
          <a:blip r:embed="rId4"/>
          <a:stretch>
            <a:fillRect/>
          </a:stretch>
        </p:blipFill>
        <p:spPr>
          <a:xfrm>
            <a:off x="1348620" y="595078"/>
            <a:ext cx="9275264" cy="2873593"/>
          </a:xfrm>
          <a:prstGeom prst="rect">
            <a:avLst/>
          </a:prstGeom>
        </p:spPr>
      </p:pic>
    </p:spTree>
    <p:extLst>
      <p:ext uri="{BB962C8B-B14F-4D97-AF65-F5344CB8AC3E}">
        <p14:creationId xmlns:p14="http://schemas.microsoft.com/office/powerpoint/2010/main" val="6731170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DCD11EC-9897-B5F1-0BCC-D0F9A9886D07}"/>
              </a:ext>
            </a:extLst>
          </p:cNvPr>
          <p:cNvPicPr>
            <a:picLocks noChangeAspect="1"/>
          </p:cNvPicPr>
          <p:nvPr/>
        </p:nvPicPr>
        <p:blipFill>
          <a:blip r:embed="rId3"/>
          <a:stretch>
            <a:fillRect/>
          </a:stretch>
        </p:blipFill>
        <p:spPr>
          <a:xfrm>
            <a:off x="975761" y="613644"/>
            <a:ext cx="9829800" cy="5391150"/>
          </a:xfrm>
          <a:prstGeom prst="rect">
            <a:avLst/>
          </a:prstGeom>
        </p:spPr>
      </p:pic>
    </p:spTree>
    <p:extLst>
      <p:ext uri="{BB962C8B-B14F-4D97-AF65-F5344CB8AC3E}">
        <p14:creationId xmlns:p14="http://schemas.microsoft.com/office/powerpoint/2010/main" val="39952776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nchanted wood, Fantasy landscape, Nature">
            <a:extLst>
              <a:ext uri="{FF2B5EF4-FFF2-40B4-BE49-F238E27FC236}">
                <a16:creationId xmlns:a16="http://schemas.microsoft.com/office/drawing/2014/main" id="{FDBC1DDA-996C-4932-1FEF-2B42F1FABA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2197" y="4608095"/>
            <a:ext cx="3045116" cy="202638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5FCEBB58-C0F8-508C-D148-9C7661BBE0BF}"/>
              </a:ext>
            </a:extLst>
          </p:cNvPr>
          <p:cNvPicPr>
            <a:picLocks noChangeAspect="1"/>
          </p:cNvPicPr>
          <p:nvPr/>
        </p:nvPicPr>
        <p:blipFill>
          <a:blip r:embed="rId4"/>
          <a:stretch>
            <a:fillRect/>
          </a:stretch>
        </p:blipFill>
        <p:spPr>
          <a:xfrm>
            <a:off x="198749" y="223519"/>
            <a:ext cx="11183125" cy="3868909"/>
          </a:xfrm>
          <a:prstGeom prst="rect">
            <a:avLst/>
          </a:prstGeom>
        </p:spPr>
      </p:pic>
    </p:spTree>
    <p:extLst>
      <p:ext uri="{BB962C8B-B14F-4D97-AF65-F5344CB8AC3E}">
        <p14:creationId xmlns:p14="http://schemas.microsoft.com/office/powerpoint/2010/main" val="418230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nchanted wood, Fantasy landscape, Nature">
            <a:extLst>
              <a:ext uri="{FF2B5EF4-FFF2-40B4-BE49-F238E27FC236}">
                <a16:creationId xmlns:a16="http://schemas.microsoft.com/office/drawing/2014/main" id="{FDBC1DDA-996C-4932-1FEF-2B42F1FABA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67620" y="4595212"/>
            <a:ext cx="2682239" cy="178490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5FCEBB58-C0F8-508C-D148-9C7661BBE0BF}"/>
              </a:ext>
            </a:extLst>
          </p:cNvPr>
          <p:cNvPicPr>
            <a:picLocks noChangeAspect="1"/>
          </p:cNvPicPr>
          <p:nvPr/>
        </p:nvPicPr>
        <p:blipFill>
          <a:blip r:embed="rId4"/>
          <a:stretch>
            <a:fillRect/>
          </a:stretch>
        </p:blipFill>
        <p:spPr>
          <a:xfrm>
            <a:off x="198749" y="223520"/>
            <a:ext cx="10308025" cy="3566160"/>
          </a:xfrm>
          <a:prstGeom prst="rect">
            <a:avLst/>
          </a:prstGeom>
        </p:spPr>
      </p:pic>
      <mc:AlternateContent xmlns:mc="http://schemas.openxmlformats.org/markup-compatibility/2006" xmlns:p14="http://schemas.microsoft.com/office/powerpoint/2010/main">
        <mc:Choice Requires="p14">
          <p:contentPart p14:bwMode="auto" r:id="rId5">
            <p14:nvContentPartPr>
              <p14:cNvPr id="2" name="Ink 1">
                <a:extLst>
                  <a:ext uri="{FF2B5EF4-FFF2-40B4-BE49-F238E27FC236}">
                    <a16:creationId xmlns:a16="http://schemas.microsoft.com/office/drawing/2014/main" id="{0EABA24D-8C2E-C5D5-A506-DC983F8BC1A8}"/>
                  </a:ext>
                </a:extLst>
              </p14:cNvPr>
              <p14:cNvContentPartPr/>
              <p14:nvPr/>
            </p14:nvContentPartPr>
            <p14:xfrm>
              <a:off x="1980960" y="1157960"/>
              <a:ext cx="1128600" cy="11160"/>
            </p14:xfrm>
          </p:contentPart>
        </mc:Choice>
        <mc:Fallback xmlns="">
          <p:pic>
            <p:nvPicPr>
              <p:cNvPr id="2" name="Ink 1">
                <a:extLst>
                  <a:ext uri="{FF2B5EF4-FFF2-40B4-BE49-F238E27FC236}">
                    <a16:creationId xmlns:a16="http://schemas.microsoft.com/office/drawing/2014/main" id="{0EABA24D-8C2E-C5D5-A506-DC983F8BC1A8}"/>
                  </a:ext>
                </a:extLst>
              </p:cNvPr>
              <p:cNvPicPr/>
              <p:nvPr/>
            </p:nvPicPr>
            <p:blipFill>
              <a:blip r:embed="rId6"/>
              <a:stretch>
                <a:fillRect/>
              </a:stretch>
            </p:blipFill>
            <p:spPr>
              <a:xfrm>
                <a:off x="1926960" y="1053335"/>
                <a:ext cx="1236240" cy="220061"/>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5" name="Ink 4">
                <a:extLst>
                  <a:ext uri="{FF2B5EF4-FFF2-40B4-BE49-F238E27FC236}">
                    <a16:creationId xmlns:a16="http://schemas.microsoft.com/office/drawing/2014/main" id="{2F4A2A5E-DC7E-332A-DE77-8DA3A231B451}"/>
                  </a:ext>
                </a:extLst>
              </p14:cNvPr>
              <p14:cNvContentPartPr/>
              <p14:nvPr/>
            </p14:nvContentPartPr>
            <p14:xfrm>
              <a:off x="1746960" y="2250920"/>
              <a:ext cx="717120" cy="4320"/>
            </p14:xfrm>
          </p:contentPart>
        </mc:Choice>
        <mc:Fallback xmlns="">
          <p:pic>
            <p:nvPicPr>
              <p:cNvPr id="5" name="Ink 4">
                <a:extLst>
                  <a:ext uri="{FF2B5EF4-FFF2-40B4-BE49-F238E27FC236}">
                    <a16:creationId xmlns:a16="http://schemas.microsoft.com/office/drawing/2014/main" id="{2F4A2A5E-DC7E-332A-DE77-8DA3A231B451}"/>
                  </a:ext>
                </a:extLst>
              </p:cNvPr>
              <p:cNvPicPr/>
              <p:nvPr/>
            </p:nvPicPr>
            <p:blipFill>
              <a:blip r:embed="rId8"/>
              <a:stretch>
                <a:fillRect/>
              </a:stretch>
            </p:blipFill>
            <p:spPr>
              <a:xfrm>
                <a:off x="1692933" y="2142920"/>
                <a:ext cx="824814" cy="21996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6" name="Ink 5">
                <a:extLst>
                  <a:ext uri="{FF2B5EF4-FFF2-40B4-BE49-F238E27FC236}">
                    <a16:creationId xmlns:a16="http://schemas.microsoft.com/office/drawing/2014/main" id="{B9070C6F-B343-84DC-86E2-2FC676DFD766}"/>
                  </a:ext>
                </a:extLst>
              </p14:cNvPr>
              <p14:cNvContentPartPr/>
              <p14:nvPr/>
            </p14:nvContentPartPr>
            <p14:xfrm>
              <a:off x="2671440" y="2190080"/>
              <a:ext cx="680040" cy="15120"/>
            </p14:xfrm>
          </p:contentPart>
        </mc:Choice>
        <mc:Fallback xmlns="">
          <p:pic>
            <p:nvPicPr>
              <p:cNvPr id="6" name="Ink 5">
                <a:extLst>
                  <a:ext uri="{FF2B5EF4-FFF2-40B4-BE49-F238E27FC236}">
                    <a16:creationId xmlns:a16="http://schemas.microsoft.com/office/drawing/2014/main" id="{B9070C6F-B343-84DC-86E2-2FC676DFD766}"/>
                  </a:ext>
                </a:extLst>
              </p:cNvPr>
              <p:cNvPicPr/>
              <p:nvPr/>
            </p:nvPicPr>
            <p:blipFill>
              <a:blip r:embed="rId10"/>
              <a:stretch>
                <a:fillRect/>
              </a:stretch>
            </p:blipFill>
            <p:spPr>
              <a:xfrm>
                <a:off x="2617440" y="2082080"/>
                <a:ext cx="787680" cy="23076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7" name="Ink 6">
                <a:extLst>
                  <a:ext uri="{FF2B5EF4-FFF2-40B4-BE49-F238E27FC236}">
                    <a16:creationId xmlns:a16="http://schemas.microsoft.com/office/drawing/2014/main" id="{39BD06D8-D954-2ECA-34E0-2AAAB2F7B444}"/>
                  </a:ext>
                </a:extLst>
              </p14:cNvPr>
              <p14:cNvContentPartPr/>
              <p14:nvPr/>
            </p14:nvContentPartPr>
            <p14:xfrm>
              <a:off x="5709120" y="2226800"/>
              <a:ext cx="747360" cy="49680"/>
            </p14:xfrm>
          </p:contentPart>
        </mc:Choice>
        <mc:Fallback xmlns="">
          <p:pic>
            <p:nvPicPr>
              <p:cNvPr id="7" name="Ink 6">
                <a:extLst>
                  <a:ext uri="{FF2B5EF4-FFF2-40B4-BE49-F238E27FC236}">
                    <a16:creationId xmlns:a16="http://schemas.microsoft.com/office/drawing/2014/main" id="{39BD06D8-D954-2ECA-34E0-2AAAB2F7B444}"/>
                  </a:ext>
                </a:extLst>
              </p:cNvPr>
              <p:cNvPicPr/>
              <p:nvPr/>
            </p:nvPicPr>
            <p:blipFill>
              <a:blip r:embed="rId12"/>
              <a:stretch>
                <a:fillRect/>
              </a:stretch>
            </p:blipFill>
            <p:spPr>
              <a:xfrm>
                <a:off x="5655120" y="2118800"/>
                <a:ext cx="855000" cy="26532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8" name="Ink 7">
                <a:extLst>
                  <a:ext uri="{FF2B5EF4-FFF2-40B4-BE49-F238E27FC236}">
                    <a16:creationId xmlns:a16="http://schemas.microsoft.com/office/drawing/2014/main" id="{6D60D12D-9E48-2C1D-5B25-94D7C3C2250E}"/>
                  </a:ext>
                </a:extLst>
              </p14:cNvPr>
              <p14:cNvContentPartPr/>
              <p14:nvPr/>
            </p14:nvContentPartPr>
            <p14:xfrm>
              <a:off x="2600520" y="2761760"/>
              <a:ext cx="1065240" cy="52560"/>
            </p14:xfrm>
          </p:contentPart>
        </mc:Choice>
        <mc:Fallback xmlns="">
          <p:pic>
            <p:nvPicPr>
              <p:cNvPr id="8" name="Ink 7">
                <a:extLst>
                  <a:ext uri="{FF2B5EF4-FFF2-40B4-BE49-F238E27FC236}">
                    <a16:creationId xmlns:a16="http://schemas.microsoft.com/office/drawing/2014/main" id="{6D60D12D-9E48-2C1D-5B25-94D7C3C2250E}"/>
                  </a:ext>
                </a:extLst>
              </p:cNvPr>
              <p:cNvPicPr/>
              <p:nvPr/>
            </p:nvPicPr>
            <p:blipFill>
              <a:blip r:embed="rId14"/>
              <a:stretch>
                <a:fillRect/>
              </a:stretch>
            </p:blipFill>
            <p:spPr>
              <a:xfrm>
                <a:off x="2546502" y="2653015"/>
                <a:ext cx="1172916" cy="269687"/>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9" name="Ink 8">
                <a:extLst>
                  <a:ext uri="{FF2B5EF4-FFF2-40B4-BE49-F238E27FC236}">
                    <a16:creationId xmlns:a16="http://schemas.microsoft.com/office/drawing/2014/main" id="{518A8DD7-3001-D404-E86D-E008E5297C73}"/>
                  </a:ext>
                </a:extLst>
              </p14:cNvPr>
              <p14:cNvContentPartPr/>
              <p14:nvPr/>
            </p14:nvContentPartPr>
            <p14:xfrm>
              <a:off x="6898200" y="2844560"/>
              <a:ext cx="679680" cy="11520"/>
            </p14:xfrm>
          </p:contentPart>
        </mc:Choice>
        <mc:Fallback xmlns="">
          <p:pic>
            <p:nvPicPr>
              <p:cNvPr id="9" name="Ink 8">
                <a:extLst>
                  <a:ext uri="{FF2B5EF4-FFF2-40B4-BE49-F238E27FC236}">
                    <a16:creationId xmlns:a16="http://schemas.microsoft.com/office/drawing/2014/main" id="{518A8DD7-3001-D404-E86D-E008E5297C73}"/>
                  </a:ext>
                </a:extLst>
              </p:cNvPr>
              <p:cNvPicPr/>
              <p:nvPr/>
            </p:nvPicPr>
            <p:blipFill>
              <a:blip r:embed="rId16"/>
              <a:stretch>
                <a:fillRect/>
              </a:stretch>
            </p:blipFill>
            <p:spPr>
              <a:xfrm>
                <a:off x="6844200" y="2736560"/>
                <a:ext cx="787320" cy="22716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0" name="Ink 9">
                <a:extLst>
                  <a:ext uri="{FF2B5EF4-FFF2-40B4-BE49-F238E27FC236}">
                    <a16:creationId xmlns:a16="http://schemas.microsoft.com/office/drawing/2014/main" id="{39E24F27-B80A-4602-E2FF-B76B2E0CCCCB}"/>
                  </a:ext>
                </a:extLst>
              </p14:cNvPr>
              <p14:cNvContentPartPr/>
              <p14:nvPr/>
            </p14:nvContentPartPr>
            <p14:xfrm>
              <a:off x="8767680" y="2813960"/>
              <a:ext cx="577800" cy="360"/>
            </p14:xfrm>
          </p:contentPart>
        </mc:Choice>
        <mc:Fallback xmlns="">
          <p:pic>
            <p:nvPicPr>
              <p:cNvPr id="10" name="Ink 9">
                <a:extLst>
                  <a:ext uri="{FF2B5EF4-FFF2-40B4-BE49-F238E27FC236}">
                    <a16:creationId xmlns:a16="http://schemas.microsoft.com/office/drawing/2014/main" id="{39E24F27-B80A-4602-E2FF-B76B2E0CCCCB}"/>
                  </a:ext>
                </a:extLst>
              </p:cNvPr>
              <p:cNvPicPr/>
              <p:nvPr/>
            </p:nvPicPr>
            <p:blipFill>
              <a:blip r:embed="rId18"/>
              <a:stretch>
                <a:fillRect/>
              </a:stretch>
            </p:blipFill>
            <p:spPr>
              <a:xfrm>
                <a:off x="8713680" y="2705960"/>
                <a:ext cx="68544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11" name="Ink 10">
                <a:extLst>
                  <a:ext uri="{FF2B5EF4-FFF2-40B4-BE49-F238E27FC236}">
                    <a16:creationId xmlns:a16="http://schemas.microsoft.com/office/drawing/2014/main" id="{80104139-2E1F-8B19-B8B1-B9409BBCE7FD}"/>
                  </a:ext>
                </a:extLst>
              </p14:cNvPr>
              <p14:cNvContentPartPr/>
              <p14:nvPr/>
            </p14:nvContentPartPr>
            <p14:xfrm>
              <a:off x="9600720" y="2783000"/>
              <a:ext cx="720360" cy="11160"/>
            </p14:xfrm>
          </p:contentPart>
        </mc:Choice>
        <mc:Fallback xmlns="">
          <p:pic>
            <p:nvPicPr>
              <p:cNvPr id="11" name="Ink 10">
                <a:extLst>
                  <a:ext uri="{FF2B5EF4-FFF2-40B4-BE49-F238E27FC236}">
                    <a16:creationId xmlns:a16="http://schemas.microsoft.com/office/drawing/2014/main" id="{80104139-2E1F-8B19-B8B1-B9409BBCE7FD}"/>
                  </a:ext>
                </a:extLst>
              </p:cNvPr>
              <p:cNvPicPr/>
              <p:nvPr/>
            </p:nvPicPr>
            <p:blipFill>
              <a:blip r:embed="rId20"/>
              <a:stretch>
                <a:fillRect/>
              </a:stretch>
            </p:blipFill>
            <p:spPr>
              <a:xfrm>
                <a:off x="9546693" y="2675000"/>
                <a:ext cx="828054" cy="22680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12" name="Ink 11">
                <a:extLst>
                  <a:ext uri="{FF2B5EF4-FFF2-40B4-BE49-F238E27FC236}">
                    <a16:creationId xmlns:a16="http://schemas.microsoft.com/office/drawing/2014/main" id="{DED91E77-7AE5-B968-97C8-F4826712FE08}"/>
                  </a:ext>
                </a:extLst>
              </p14:cNvPr>
              <p14:cNvContentPartPr/>
              <p14:nvPr/>
            </p14:nvContentPartPr>
            <p14:xfrm>
              <a:off x="7975320" y="3352520"/>
              <a:ext cx="984600" cy="30960"/>
            </p14:xfrm>
          </p:contentPart>
        </mc:Choice>
        <mc:Fallback xmlns="">
          <p:pic>
            <p:nvPicPr>
              <p:cNvPr id="12" name="Ink 11">
                <a:extLst>
                  <a:ext uri="{FF2B5EF4-FFF2-40B4-BE49-F238E27FC236}">
                    <a16:creationId xmlns:a16="http://schemas.microsoft.com/office/drawing/2014/main" id="{DED91E77-7AE5-B968-97C8-F4826712FE08}"/>
                  </a:ext>
                </a:extLst>
              </p:cNvPr>
              <p:cNvPicPr/>
              <p:nvPr/>
            </p:nvPicPr>
            <p:blipFill>
              <a:blip r:embed="rId22"/>
              <a:stretch>
                <a:fillRect/>
              </a:stretch>
            </p:blipFill>
            <p:spPr>
              <a:xfrm>
                <a:off x="7921320" y="3244520"/>
                <a:ext cx="1092240" cy="246600"/>
              </a:xfrm>
              <a:prstGeom prst="rect">
                <a:avLst/>
              </a:prstGeom>
            </p:spPr>
          </p:pic>
        </mc:Fallback>
      </mc:AlternateContent>
    </p:spTree>
    <p:extLst>
      <p:ext uri="{BB962C8B-B14F-4D97-AF65-F5344CB8AC3E}">
        <p14:creationId xmlns:p14="http://schemas.microsoft.com/office/powerpoint/2010/main" val="33905548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A7D8A98A-4599-B542-F292-54C79FC9D0D2}"/>
              </a:ext>
            </a:extLst>
          </p:cNvPr>
          <p:cNvSpPr txBox="1"/>
          <p:nvPr/>
        </p:nvSpPr>
        <p:spPr>
          <a:xfrm>
            <a:off x="5540214" y="4519108"/>
            <a:ext cx="1112704" cy="523220"/>
          </a:xfrm>
          <a:prstGeom prst="rect">
            <a:avLst/>
          </a:prstGeom>
          <a:noFill/>
        </p:spPr>
        <p:txBody>
          <a:bodyPr wrap="square" rtlCol="0">
            <a:spAutoFit/>
          </a:bodyPr>
          <a:lstStyle/>
          <a:p>
            <a:r>
              <a:rPr lang="en-US" sz="2800">
                <a:latin typeface="Arial" panose="020B0604020202020204" pitchFamily="34" charset="0"/>
                <a:cs typeface="Arial" panose="020B0604020202020204" pitchFamily="34" charset="0"/>
              </a:rPr>
              <a:t>Paul</a:t>
            </a:r>
          </a:p>
        </p:txBody>
      </p:sp>
      <p:pic>
        <p:nvPicPr>
          <p:cNvPr id="9" name="Picture 8" descr="A black and white drawing of Paul. ">
            <a:extLst>
              <a:ext uri="{FF2B5EF4-FFF2-40B4-BE49-F238E27FC236}">
                <a16:creationId xmlns:a16="http://schemas.microsoft.com/office/drawing/2014/main" id="{650A2A97-B0E8-4A12-50DE-765DAB672E7A}"/>
              </a:ext>
            </a:extLst>
          </p:cNvPr>
          <p:cNvPicPr>
            <a:picLocks noGrp="1" noChangeAspect="1" noChangeArrowheads="1"/>
          </p:cNvPicPr>
          <p:nvPr/>
        </p:nvPicPr>
        <p:blipFill rotWithShape="1">
          <a:blip r:embed="rId3">
            <a:clrChange>
              <a:clrFrom>
                <a:srgbClr val="F6F6F6"/>
              </a:clrFrom>
              <a:clrTo>
                <a:srgbClr val="F6F6F6">
                  <a:alpha val="0"/>
                </a:srgbClr>
              </a:clrTo>
            </a:clrChange>
            <a:extLst>
              <a:ext uri="{28A0092B-C50C-407E-A947-70E740481C1C}">
                <a14:useLocalDpi xmlns:a14="http://schemas.microsoft.com/office/drawing/2010/main" val="0"/>
              </a:ext>
            </a:extLst>
          </a:blip>
          <a:srcRect l="22637" r="23192" b="8168"/>
          <a:stretch/>
        </p:blipFill>
        <p:spPr bwMode="auto">
          <a:xfrm>
            <a:off x="5131985" y="1507251"/>
            <a:ext cx="1929272" cy="278600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D21D985-2525-875E-3990-C531B194D764}"/>
              </a:ext>
            </a:extLst>
          </p:cNvPr>
          <p:cNvSpPr>
            <a:spLocks noGrp="1"/>
          </p:cNvSpPr>
          <p:nvPr>
            <p:ph type="title" idx="4294967295"/>
          </p:nvPr>
        </p:nvSpPr>
        <p:spPr>
          <a:xfrm>
            <a:off x="227276" y="152136"/>
            <a:ext cx="4629150" cy="3038475"/>
          </a:xfrm>
          <a:solidFill>
            <a:srgbClr val="FFFF99"/>
          </a:solidFill>
        </p:spPr>
        <p:txBody>
          <a:bodyPr>
            <a:noAutofit/>
          </a:bodyPr>
          <a:lstStyle/>
          <a:p>
            <a:r>
              <a:rPr lang="en-US" sz="2000" u="sng">
                <a:latin typeface="Arial" panose="020B0604020202020204" pitchFamily="34" charset="0"/>
                <a:cs typeface="Arial" panose="020B0604020202020204" pitchFamily="34" charset="0"/>
              </a:rPr>
              <a:t>Communication and Interaction</a:t>
            </a:r>
            <a:br>
              <a:rPr lang="en-US" sz="2000">
                <a:latin typeface="Arial" panose="020B0604020202020204" pitchFamily="34" charset="0"/>
                <a:cs typeface="Arial" panose="020B0604020202020204" pitchFamily="34" charset="0"/>
              </a:rPr>
            </a:br>
            <a:r>
              <a:rPr lang="en-US" sz="2000">
                <a:latin typeface="Arial" panose="020B0604020202020204" pitchFamily="34" charset="0"/>
                <a:cs typeface="Arial" panose="020B0604020202020204" pitchFamily="34" charset="0"/>
              </a:rPr>
              <a:t>Strengths:</a:t>
            </a:r>
            <a:br>
              <a:rPr lang="en-US" sz="2000">
                <a:latin typeface="Arial" panose="020B0604020202020204" pitchFamily="34" charset="0"/>
                <a:cs typeface="Arial" panose="020B0604020202020204" pitchFamily="34" charset="0"/>
              </a:rPr>
            </a:br>
            <a:r>
              <a:rPr lang="en-US" sz="2000">
                <a:latin typeface="Arial" panose="020B0604020202020204" pitchFamily="34" charset="0"/>
                <a:cs typeface="Arial" panose="020B0604020202020204" pitchFamily="34" charset="0"/>
              </a:rPr>
              <a:t>Paul is friendly and polite</a:t>
            </a:r>
            <a:br>
              <a:rPr lang="en-US" sz="2000">
                <a:latin typeface="Arial" panose="020B0604020202020204" pitchFamily="34" charset="0"/>
                <a:cs typeface="Arial" panose="020B0604020202020204" pitchFamily="34" charset="0"/>
              </a:rPr>
            </a:br>
            <a:br>
              <a:rPr lang="en-US" sz="2000">
                <a:latin typeface="Arial" panose="020B0604020202020204" pitchFamily="34" charset="0"/>
                <a:cs typeface="Arial" panose="020B0604020202020204" pitchFamily="34" charset="0"/>
              </a:rPr>
            </a:br>
            <a:r>
              <a:rPr lang="en-US" sz="2000">
                <a:latin typeface="Arial" panose="020B0604020202020204" pitchFamily="34" charset="0"/>
                <a:cs typeface="Arial" panose="020B0604020202020204" pitchFamily="34" charset="0"/>
              </a:rPr>
              <a:t>Needs: </a:t>
            </a:r>
            <a:br>
              <a:rPr lang="en-US" sz="2000">
                <a:latin typeface="Arial" panose="020B0604020202020204" pitchFamily="34" charset="0"/>
                <a:cs typeface="Arial" panose="020B0604020202020204" pitchFamily="34" charset="0"/>
              </a:rPr>
            </a:br>
            <a:r>
              <a:rPr lang="en-US" sz="2000">
                <a:latin typeface="Arial" panose="020B0604020202020204" pitchFamily="34" charset="0"/>
                <a:cs typeface="Arial" panose="020B0604020202020204" pitchFamily="34" charset="0"/>
              </a:rPr>
              <a:t>Paul finds it difficult to understand a lot of language or instructions given at once</a:t>
            </a:r>
            <a:br>
              <a:rPr lang="en-US" sz="2000">
                <a:latin typeface="Arial" panose="020B0604020202020204" pitchFamily="34" charset="0"/>
                <a:cs typeface="Arial" panose="020B0604020202020204" pitchFamily="34" charset="0"/>
              </a:rPr>
            </a:br>
            <a:r>
              <a:rPr lang="en-US" sz="2000">
                <a:latin typeface="Arial" panose="020B0604020202020204" pitchFamily="34" charset="0"/>
                <a:cs typeface="Arial" panose="020B0604020202020204" pitchFamily="34" charset="0"/>
              </a:rPr>
              <a:t>Paul finds it hard to speak in full sentences</a:t>
            </a:r>
          </a:p>
        </p:txBody>
      </p:sp>
      <p:sp>
        <p:nvSpPr>
          <p:cNvPr id="5" name="Title 1">
            <a:extLst>
              <a:ext uri="{FF2B5EF4-FFF2-40B4-BE49-F238E27FC236}">
                <a16:creationId xmlns:a16="http://schemas.microsoft.com/office/drawing/2014/main" id="{571E4963-8D0E-A876-12AA-20B31DB2D436}"/>
              </a:ext>
            </a:extLst>
          </p:cNvPr>
          <p:cNvSpPr txBox="1">
            <a:spLocks/>
          </p:cNvSpPr>
          <p:nvPr/>
        </p:nvSpPr>
        <p:spPr>
          <a:xfrm>
            <a:off x="7361169" y="150298"/>
            <a:ext cx="4638725" cy="3040916"/>
          </a:xfrm>
          <a:prstGeom prst="rect">
            <a:avLst/>
          </a:prstGeom>
          <a:solidFill>
            <a:schemeClr val="accent1">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u="sng">
                <a:latin typeface="Arial"/>
                <a:cs typeface="Arial"/>
              </a:rPr>
              <a:t>Cognition and Learning</a:t>
            </a:r>
            <a:br>
              <a:rPr lang="en-US" sz="2000">
                <a:latin typeface="Arial" panose="020B0604020202020204" pitchFamily="34" charset="0"/>
                <a:cs typeface="Arial" panose="020B0604020202020204" pitchFamily="34" charset="0"/>
              </a:rPr>
            </a:br>
            <a:r>
              <a:rPr lang="en-US" sz="2000">
                <a:latin typeface="Arial"/>
                <a:cs typeface="Arial"/>
              </a:rPr>
              <a:t>Strengths: </a:t>
            </a:r>
          </a:p>
          <a:p>
            <a:r>
              <a:rPr lang="en-US" sz="2000">
                <a:latin typeface="Arial"/>
                <a:cs typeface="Arial"/>
              </a:rPr>
              <a:t>Paul is a strong reader</a:t>
            </a:r>
          </a:p>
          <a:p>
            <a:r>
              <a:rPr lang="en-US" sz="2000">
                <a:latin typeface="Arial"/>
                <a:cs typeface="Arial"/>
              </a:rPr>
              <a:t>Paul loves stories</a:t>
            </a:r>
          </a:p>
          <a:p>
            <a:endParaRPr lang="en-US" sz="2000">
              <a:latin typeface="Arial" panose="020B0604020202020204" pitchFamily="34" charset="0"/>
              <a:cs typeface="Arial" panose="020B0604020202020204" pitchFamily="34" charset="0"/>
            </a:endParaRPr>
          </a:p>
          <a:p>
            <a:r>
              <a:rPr lang="en-US" sz="2000">
                <a:latin typeface="Arial"/>
                <a:cs typeface="Arial"/>
              </a:rPr>
              <a:t>Needs:</a:t>
            </a:r>
          </a:p>
          <a:p>
            <a:r>
              <a:rPr lang="en-US" sz="2000">
                <a:latin typeface="Arial"/>
                <a:cs typeface="Arial"/>
              </a:rPr>
              <a:t>Paul finds it hard to compose and record his work</a:t>
            </a:r>
          </a:p>
          <a:p>
            <a:endParaRPr lang="en-US" sz="200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D89C505C-E36A-2FFF-0CC5-1A5A732509CB}"/>
              </a:ext>
            </a:extLst>
          </p:cNvPr>
          <p:cNvSpPr txBox="1">
            <a:spLocks/>
          </p:cNvSpPr>
          <p:nvPr/>
        </p:nvSpPr>
        <p:spPr>
          <a:xfrm>
            <a:off x="227276" y="3436386"/>
            <a:ext cx="4617427" cy="3226656"/>
          </a:xfrm>
          <a:prstGeom prst="rect">
            <a:avLst/>
          </a:prstGeom>
          <a:solidFill>
            <a:schemeClr val="accent6">
              <a:lumMod val="40000"/>
              <a:lumOff val="6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u="sng">
                <a:latin typeface="Arial" panose="020B0604020202020204" pitchFamily="34" charset="0"/>
                <a:cs typeface="Arial" panose="020B0604020202020204" pitchFamily="34" charset="0"/>
              </a:rPr>
              <a:t>Social, Emotional and Mental Health </a:t>
            </a:r>
            <a:br>
              <a:rPr lang="en-US" sz="2000">
                <a:latin typeface="Arial" panose="020B0604020202020204" pitchFamily="34" charset="0"/>
                <a:cs typeface="Arial" panose="020B0604020202020204" pitchFamily="34" charset="0"/>
              </a:rPr>
            </a:br>
            <a:r>
              <a:rPr lang="en-US" sz="2000">
                <a:latin typeface="Arial" panose="020B0604020202020204" pitchFamily="34" charset="0"/>
                <a:cs typeface="Arial" panose="020B0604020202020204" pitchFamily="34" charset="0"/>
              </a:rPr>
              <a:t>Strengths:</a:t>
            </a:r>
            <a:br>
              <a:rPr lang="en-US" sz="2000">
                <a:latin typeface="Arial" panose="020B0604020202020204" pitchFamily="34" charset="0"/>
                <a:cs typeface="Arial" panose="020B0604020202020204" pitchFamily="34" charset="0"/>
              </a:rPr>
            </a:br>
            <a:r>
              <a:rPr lang="en-US" sz="2000">
                <a:latin typeface="Arial" panose="020B0604020202020204" pitchFamily="34" charset="0"/>
                <a:cs typeface="Arial" panose="020B0604020202020204" pitchFamily="34" charset="0"/>
              </a:rPr>
              <a:t>Paul has lots of good friendships</a:t>
            </a:r>
            <a:br>
              <a:rPr lang="en-US" sz="2000">
                <a:latin typeface="Arial" panose="020B0604020202020204" pitchFamily="34" charset="0"/>
                <a:cs typeface="Arial" panose="020B0604020202020204" pitchFamily="34" charset="0"/>
              </a:rPr>
            </a:br>
            <a:br>
              <a:rPr lang="en-US" sz="2000">
                <a:latin typeface="Arial" panose="020B0604020202020204" pitchFamily="34" charset="0"/>
                <a:cs typeface="Arial" panose="020B0604020202020204" pitchFamily="34" charset="0"/>
              </a:rPr>
            </a:br>
            <a:r>
              <a:rPr lang="en-US" sz="2000">
                <a:latin typeface="Arial" panose="020B0604020202020204" pitchFamily="34" charset="0"/>
                <a:cs typeface="Arial" panose="020B0604020202020204" pitchFamily="34" charset="0"/>
              </a:rPr>
              <a:t>Needs: </a:t>
            </a:r>
            <a:br>
              <a:rPr lang="en-US" sz="2000">
                <a:latin typeface="Arial" panose="020B0604020202020204" pitchFamily="34" charset="0"/>
                <a:cs typeface="Arial" panose="020B0604020202020204" pitchFamily="34" charset="0"/>
              </a:rPr>
            </a:br>
            <a:r>
              <a:rPr lang="en-US" sz="2000">
                <a:latin typeface="Arial" panose="020B0604020202020204" pitchFamily="34" charset="0"/>
                <a:cs typeface="Arial" panose="020B0604020202020204" pitchFamily="34" charset="0"/>
              </a:rPr>
              <a:t>Paul can struggle to say how he feels</a:t>
            </a:r>
          </a:p>
          <a:p>
            <a:r>
              <a:rPr lang="en-US" sz="2000">
                <a:latin typeface="Arial" panose="020B0604020202020204" pitchFamily="34" charset="0"/>
                <a:cs typeface="Arial" panose="020B0604020202020204" pitchFamily="34" charset="0"/>
              </a:rPr>
              <a:t>Paul can struggle to regulate his emotions</a:t>
            </a:r>
          </a:p>
        </p:txBody>
      </p:sp>
      <p:sp>
        <p:nvSpPr>
          <p:cNvPr id="7" name="Title 1">
            <a:extLst>
              <a:ext uri="{FF2B5EF4-FFF2-40B4-BE49-F238E27FC236}">
                <a16:creationId xmlns:a16="http://schemas.microsoft.com/office/drawing/2014/main" id="{048AA6F0-63A4-3B9E-1647-5797E0B485A9}"/>
              </a:ext>
            </a:extLst>
          </p:cNvPr>
          <p:cNvSpPr txBox="1">
            <a:spLocks/>
          </p:cNvSpPr>
          <p:nvPr/>
        </p:nvSpPr>
        <p:spPr>
          <a:xfrm>
            <a:off x="7361168" y="3429001"/>
            <a:ext cx="4643263" cy="3245765"/>
          </a:xfrm>
          <a:prstGeom prst="rect">
            <a:avLst/>
          </a:prstGeom>
          <a:solidFill>
            <a:schemeClr val="accent2">
              <a:lumMod val="20000"/>
              <a:lumOff val="8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u="sng">
                <a:latin typeface="Arial"/>
                <a:cs typeface="Arial"/>
              </a:rPr>
              <a:t>Sensory and Physical</a:t>
            </a:r>
            <a:br>
              <a:rPr lang="en-US" sz="2000">
                <a:latin typeface="Arial" panose="020B0604020202020204" pitchFamily="34" charset="0"/>
                <a:cs typeface="Arial" panose="020B0604020202020204" pitchFamily="34" charset="0"/>
              </a:rPr>
            </a:br>
            <a:r>
              <a:rPr lang="en-US" sz="2000">
                <a:latin typeface="Arial"/>
                <a:cs typeface="Arial"/>
              </a:rPr>
              <a:t>Strengths:</a:t>
            </a:r>
            <a:br>
              <a:rPr lang="en-US" sz="2000">
                <a:latin typeface="Arial" panose="020B0604020202020204" pitchFamily="34" charset="0"/>
                <a:cs typeface="Arial" panose="020B0604020202020204" pitchFamily="34" charset="0"/>
              </a:rPr>
            </a:br>
            <a:r>
              <a:rPr lang="en-US" sz="2000">
                <a:latin typeface="Arial"/>
                <a:cs typeface="Arial"/>
              </a:rPr>
              <a:t>Paul is a great swimmer</a:t>
            </a:r>
            <a:br>
              <a:rPr lang="en-US" sz="2000">
                <a:latin typeface="Arial" panose="020B0604020202020204" pitchFamily="34" charset="0"/>
                <a:cs typeface="Arial" panose="020B0604020202020204" pitchFamily="34" charset="0"/>
              </a:rPr>
            </a:br>
            <a:br>
              <a:rPr lang="en-US" sz="2000">
                <a:latin typeface="Arial" panose="020B0604020202020204" pitchFamily="34" charset="0"/>
                <a:cs typeface="Arial" panose="020B0604020202020204" pitchFamily="34" charset="0"/>
              </a:rPr>
            </a:br>
            <a:r>
              <a:rPr lang="en-US" sz="2000">
                <a:latin typeface="Arial"/>
                <a:cs typeface="Arial"/>
              </a:rPr>
              <a:t>Needs: </a:t>
            </a:r>
            <a:br>
              <a:rPr lang="en-US" sz="2000">
                <a:latin typeface="Arial" panose="020B0604020202020204" pitchFamily="34" charset="0"/>
                <a:cs typeface="Arial" panose="020B0604020202020204" pitchFamily="34" charset="0"/>
              </a:rPr>
            </a:br>
            <a:r>
              <a:rPr lang="en-US" sz="2000">
                <a:latin typeface="Arial"/>
                <a:cs typeface="Arial"/>
              </a:rPr>
              <a:t>Paul finds handwriting difficult and tiring</a:t>
            </a:r>
          </a:p>
          <a:p>
            <a:r>
              <a:rPr lang="en-US" sz="2000">
                <a:latin typeface="Arial"/>
                <a:cs typeface="Arial"/>
              </a:rPr>
              <a:t>Paul finds it hard to sit still in class</a:t>
            </a:r>
          </a:p>
          <a:p>
            <a:r>
              <a:rPr lang="en-US" sz="2000">
                <a:latin typeface="Arial"/>
                <a:cs typeface="Arial"/>
              </a:rPr>
              <a:t>Paul struggles to copy from the board</a:t>
            </a:r>
          </a:p>
        </p:txBody>
      </p:sp>
    </p:spTree>
    <p:extLst>
      <p:ext uri="{BB962C8B-B14F-4D97-AF65-F5344CB8AC3E}">
        <p14:creationId xmlns:p14="http://schemas.microsoft.com/office/powerpoint/2010/main" val="4553237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Peta Easi-Grip Scissors">
            <a:extLst>
              <a:ext uri="{FF2B5EF4-FFF2-40B4-BE49-F238E27FC236}">
                <a16:creationId xmlns:a16="http://schemas.microsoft.com/office/drawing/2014/main" id="{E477B3F7-8F99-3927-01E8-710A99DCBDD0}"/>
              </a:ext>
            </a:extLst>
          </p:cNvPr>
          <p:cNvPicPr>
            <a:picLocks noChangeAspect="1" noChangeArrowheads="1"/>
          </p:cNvPicPr>
          <p:nvPr/>
        </p:nvPicPr>
        <p:blipFill>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a:stretch>
            <a:fillRect/>
          </a:stretch>
        </p:blipFill>
        <p:spPr bwMode="auto">
          <a:xfrm>
            <a:off x="3755188" y="327815"/>
            <a:ext cx="1383237" cy="1354014"/>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Glue stick">
            <a:extLst>
              <a:ext uri="{FF2B5EF4-FFF2-40B4-BE49-F238E27FC236}">
                <a16:creationId xmlns:a16="http://schemas.microsoft.com/office/drawing/2014/main" id="{AB55DAB4-922A-A4CB-7333-E4FD7D8407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5403" y="330998"/>
            <a:ext cx="1383237" cy="1383237"/>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Pencil">
            <a:extLst>
              <a:ext uri="{FF2B5EF4-FFF2-40B4-BE49-F238E27FC236}">
                <a16:creationId xmlns:a16="http://schemas.microsoft.com/office/drawing/2014/main" id="{D760BD26-0625-0DF4-32D9-801776DA62B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83484" y="370676"/>
            <a:ext cx="1305402" cy="130540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Example of Zone of Regulation board featuring Inside Out characters. ">
            <a:extLst>
              <a:ext uri="{FF2B5EF4-FFF2-40B4-BE49-F238E27FC236}">
                <a16:creationId xmlns:a16="http://schemas.microsoft.com/office/drawing/2014/main" id="{D3DB3A70-2BBD-6888-CA87-0034058C4978}"/>
              </a:ext>
            </a:extLst>
          </p:cNvPr>
          <p:cNvPicPr>
            <a:picLocks noChangeAspect="1"/>
          </p:cNvPicPr>
          <p:nvPr/>
        </p:nvPicPr>
        <p:blipFill>
          <a:blip r:embed="rId6"/>
          <a:stretch>
            <a:fillRect/>
          </a:stretch>
        </p:blipFill>
        <p:spPr>
          <a:xfrm>
            <a:off x="7911371" y="4713245"/>
            <a:ext cx="4078267" cy="2024439"/>
          </a:xfrm>
          <a:prstGeom prst="rect">
            <a:avLst/>
          </a:prstGeom>
        </p:spPr>
      </p:pic>
      <p:sp>
        <p:nvSpPr>
          <p:cNvPr id="5" name="Title 4">
            <a:extLst>
              <a:ext uri="{FF2B5EF4-FFF2-40B4-BE49-F238E27FC236}">
                <a16:creationId xmlns:a16="http://schemas.microsoft.com/office/drawing/2014/main" id="{0825061B-B01E-6278-8414-71B15FA9F72F}"/>
              </a:ext>
            </a:extLst>
          </p:cNvPr>
          <p:cNvSpPr>
            <a:spLocks noGrp="1"/>
          </p:cNvSpPr>
          <p:nvPr>
            <p:ph type="title" idx="4294967295"/>
          </p:nvPr>
        </p:nvSpPr>
        <p:spPr>
          <a:xfrm>
            <a:off x="0" y="-1474788"/>
            <a:ext cx="10515600" cy="1325563"/>
          </a:xfrm>
        </p:spPr>
        <p:txBody>
          <a:bodyPr/>
          <a:lstStyle/>
          <a:p>
            <a:r>
              <a:rPr lang="en-GB"/>
              <a:t>Task planner</a:t>
            </a:r>
          </a:p>
        </p:txBody>
      </p:sp>
      <p:pic>
        <p:nvPicPr>
          <p:cNvPr id="14" name="Picture 13">
            <a:extLst>
              <a:ext uri="{FF2B5EF4-FFF2-40B4-BE49-F238E27FC236}">
                <a16:creationId xmlns:a16="http://schemas.microsoft.com/office/drawing/2014/main" id="{54358727-2170-E9CA-A030-7210904E1465}"/>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202362" y="690454"/>
            <a:ext cx="8059015" cy="5563529"/>
          </a:xfrm>
          <a:prstGeom prst="rect">
            <a:avLst/>
          </a:prstGeom>
        </p:spPr>
      </p:pic>
    </p:spTree>
    <p:extLst>
      <p:ext uri="{BB962C8B-B14F-4D97-AF65-F5344CB8AC3E}">
        <p14:creationId xmlns:p14="http://schemas.microsoft.com/office/powerpoint/2010/main" val="5272391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EE5B8DA-6005-4326-FFF2-58A7110A694E}"/>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81597" y="23077"/>
            <a:ext cx="10742287" cy="4789555"/>
          </a:xfrm>
          <a:prstGeom prst="rect">
            <a:avLst/>
          </a:prstGeom>
        </p:spPr>
      </p:pic>
      <p:pic>
        <p:nvPicPr>
          <p:cNvPr id="4" name="Picture 2" descr="Enchanted wood, Fantasy landscape, Nature">
            <a:extLst>
              <a:ext uri="{FF2B5EF4-FFF2-40B4-BE49-F238E27FC236}">
                <a16:creationId xmlns:a16="http://schemas.microsoft.com/office/drawing/2014/main" id="{FDBC1DDA-996C-4932-1FEF-2B42F1FABA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22517" y="199586"/>
            <a:ext cx="2201367" cy="146491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AD6F7AA-17DB-C6BD-1E17-7E161E923050}"/>
              </a:ext>
            </a:extLst>
          </p:cNvPr>
          <p:cNvSpPr txBox="1"/>
          <p:nvPr/>
        </p:nvSpPr>
        <p:spPr>
          <a:xfrm>
            <a:off x="482210" y="4891272"/>
            <a:ext cx="5157927" cy="1704441"/>
          </a:xfrm>
          <a:prstGeom prst="rect">
            <a:avLst/>
          </a:prstGeom>
          <a:noFill/>
        </p:spPr>
        <p:txBody>
          <a:bodyPr wrap="square" rtlCol="0">
            <a:spAutoFit/>
          </a:bodyPr>
          <a:lstStyle/>
          <a:p>
            <a:pPr>
              <a:lnSpc>
                <a:spcPct val="150000"/>
              </a:lnSpc>
            </a:pPr>
            <a:r>
              <a:rPr lang="en-US" sz="2400">
                <a:latin typeface="Sassoon Infant Std" panose="020B0503020103030203" pitchFamily="34" charset="0"/>
                <a:cs typeface="Arial" panose="020B0604020202020204" pitchFamily="34" charset="0"/>
              </a:rPr>
              <a:t>cold   warm  misty </a:t>
            </a:r>
          </a:p>
          <a:p>
            <a:pPr>
              <a:lnSpc>
                <a:spcPct val="150000"/>
              </a:lnSpc>
            </a:pPr>
            <a:r>
              <a:rPr lang="en-US" sz="2400">
                <a:latin typeface="Sassoon Infant Std" panose="020B0503020103030203" pitchFamily="34" charset="0"/>
                <a:cs typeface="Arial" panose="020B0604020202020204" pitchFamily="34" charset="0"/>
              </a:rPr>
              <a:t>crunchy    orange    dead   crisp</a:t>
            </a:r>
          </a:p>
          <a:p>
            <a:pPr>
              <a:lnSpc>
                <a:spcPct val="150000"/>
              </a:lnSpc>
            </a:pPr>
            <a:r>
              <a:rPr lang="en-US" sz="2400">
                <a:latin typeface="Sassoon Infant Std" panose="020B0503020103030203" pitchFamily="34" charset="0"/>
                <a:cs typeface="Arial" panose="020B0604020202020204" pitchFamily="34" charset="0"/>
              </a:rPr>
              <a:t>spooky     dark      cloudy	 bright</a:t>
            </a:r>
          </a:p>
        </p:txBody>
      </p:sp>
      <p:sp>
        <p:nvSpPr>
          <p:cNvPr id="5" name="Title 4">
            <a:extLst>
              <a:ext uri="{FF2B5EF4-FFF2-40B4-BE49-F238E27FC236}">
                <a16:creationId xmlns:a16="http://schemas.microsoft.com/office/drawing/2014/main" id="{B5B55768-6D13-DCD2-72D8-0A7EDCE77595}"/>
              </a:ext>
            </a:extLst>
          </p:cNvPr>
          <p:cNvSpPr>
            <a:spLocks noGrp="1"/>
          </p:cNvSpPr>
          <p:nvPr>
            <p:ph type="ctrTitle" idx="4294967295"/>
          </p:nvPr>
        </p:nvSpPr>
        <p:spPr>
          <a:xfrm>
            <a:off x="0" y="-881063"/>
            <a:ext cx="9144000" cy="825500"/>
          </a:xfrm>
        </p:spPr>
        <p:txBody>
          <a:bodyPr>
            <a:normAutofit/>
          </a:bodyPr>
          <a:lstStyle/>
          <a:p>
            <a:r>
              <a:rPr lang="en-GB"/>
              <a:t>Example</a:t>
            </a:r>
          </a:p>
        </p:txBody>
      </p:sp>
    </p:spTree>
    <p:extLst>
      <p:ext uri="{BB962C8B-B14F-4D97-AF65-F5344CB8AC3E}">
        <p14:creationId xmlns:p14="http://schemas.microsoft.com/office/powerpoint/2010/main" val="21033785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48D87B5A-A7A2-853A-65F0-CD71CFDD5243}"/>
              </a:ext>
            </a:extLst>
          </p:cNvPr>
          <p:cNvSpPr txBox="1"/>
          <p:nvPr/>
        </p:nvSpPr>
        <p:spPr>
          <a:xfrm>
            <a:off x="6368142" y="4909457"/>
            <a:ext cx="4397829" cy="1499099"/>
          </a:xfrm>
          <a:prstGeom prst="rect">
            <a:avLst/>
          </a:prstGeom>
          <a:noFill/>
        </p:spPr>
        <p:txBody>
          <a:bodyPr wrap="square" rtlCol="0">
            <a:spAutoFit/>
          </a:bodyPr>
          <a:lstStyle/>
          <a:p>
            <a:r>
              <a:rPr lang="en-GB" dirty="0">
                <a:solidFill>
                  <a:srgbClr val="002060"/>
                </a:solidFill>
              </a:rPr>
              <a:t>Planned sequence of lessons</a:t>
            </a:r>
          </a:p>
          <a:p>
            <a:r>
              <a:rPr lang="en-GB" dirty="0">
                <a:solidFill>
                  <a:srgbClr val="002060"/>
                </a:solidFill>
              </a:rPr>
              <a:t>Multi-sensory learning</a:t>
            </a:r>
          </a:p>
          <a:p>
            <a:r>
              <a:rPr lang="en-GB" dirty="0">
                <a:solidFill>
                  <a:srgbClr val="002060"/>
                </a:solidFill>
              </a:rPr>
              <a:t>Modelling</a:t>
            </a:r>
          </a:p>
          <a:p>
            <a:r>
              <a:rPr lang="en-GB" dirty="0">
                <a:solidFill>
                  <a:srgbClr val="002060"/>
                </a:solidFill>
              </a:rPr>
              <a:t>Visuals</a:t>
            </a:r>
          </a:p>
          <a:p>
            <a:r>
              <a:rPr lang="en-GB" dirty="0">
                <a:solidFill>
                  <a:srgbClr val="002060"/>
                </a:solidFill>
              </a:rPr>
              <a:t>Group &amp; paired discussion</a:t>
            </a:r>
          </a:p>
        </p:txBody>
      </p:sp>
      <p:sp>
        <p:nvSpPr>
          <p:cNvPr id="8" name="TextBox 7">
            <a:extLst>
              <a:ext uri="{FF2B5EF4-FFF2-40B4-BE49-F238E27FC236}">
                <a16:creationId xmlns:a16="http://schemas.microsoft.com/office/drawing/2014/main" id="{CEC6D88B-2F74-46F9-77EA-2CA81AB4D091}"/>
              </a:ext>
            </a:extLst>
          </p:cNvPr>
          <p:cNvSpPr txBox="1"/>
          <p:nvPr/>
        </p:nvSpPr>
        <p:spPr>
          <a:xfrm>
            <a:off x="5486400" y="3592286"/>
            <a:ext cx="4397829" cy="923330"/>
          </a:xfrm>
          <a:prstGeom prst="rect">
            <a:avLst/>
          </a:prstGeom>
          <a:noFill/>
        </p:spPr>
        <p:txBody>
          <a:bodyPr wrap="square" rtlCol="0">
            <a:spAutoFit/>
          </a:bodyPr>
          <a:lstStyle/>
          <a:p>
            <a:r>
              <a:rPr lang="en-GB" dirty="0">
                <a:solidFill>
                  <a:srgbClr val="002060"/>
                </a:solidFill>
              </a:rPr>
              <a:t>Task board</a:t>
            </a:r>
          </a:p>
          <a:p>
            <a:r>
              <a:rPr lang="en-GB" dirty="0">
                <a:solidFill>
                  <a:srgbClr val="002060"/>
                </a:solidFill>
              </a:rPr>
              <a:t>Scaffolds – writing frame, key vocabulary</a:t>
            </a:r>
          </a:p>
          <a:p>
            <a:r>
              <a:rPr lang="en-GB" dirty="0">
                <a:solidFill>
                  <a:srgbClr val="002060"/>
                </a:solidFill>
              </a:rPr>
              <a:t>Adapted equipment</a:t>
            </a:r>
          </a:p>
        </p:txBody>
      </p:sp>
      <p:sp>
        <p:nvSpPr>
          <p:cNvPr id="2" name="Title 1">
            <a:extLst>
              <a:ext uri="{FF2B5EF4-FFF2-40B4-BE49-F238E27FC236}">
                <a16:creationId xmlns:a16="http://schemas.microsoft.com/office/drawing/2014/main" id="{37931A41-B2E6-0A02-0102-29F095E5AD98}"/>
              </a:ext>
            </a:extLst>
          </p:cNvPr>
          <p:cNvSpPr>
            <a:spLocks noGrp="1"/>
          </p:cNvSpPr>
          <p:nvPr>
            <p:ph type="title"/>
          </p:nvPr>
        </p:nvSpPr>
        <p:spPr>
          <a:xfrm>
            <a:off x="450574" y="-1"/>
            <a:ext cx="5993769" cy="1372065"/>
          </a:xfrm>
        </p:spPr>
        <p:txBody>
          <a:bodyPr>
            <a:normAutofit/>
          </a:bodyPr>
          <a:lstStyle/>
          <a:p>
            <a:r>
              <a:rPr lang="en-GB" sz="4000">
                <a:solidFill>
                  <a:srgbClr val="002060"/>
                </a:solidFill>
              </a:rPr>
              <a:t>Linking it all together…</a:t>
            </a:r>
          </a:p>
        </p:txBody>
      </p:sp>
      <p:pic>
        <p:nvPicPr>
          <p:cNvPr id="6" name="Picture 5" descr="A diagram of a group of people&#10;&#10;AI-generated content may be incorrect.">
            <a:extLst>
              <a:ext uri="{FF2B5EF4-FFF2-40B4-BE49-F238E27FC236}">
                <a16:creationId xmlns:a16="http://schemas.microsoft.com/office/drawing/2014/main" id="{9F220904-71A0-C907-ABFF-732BBC99478B}"/>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56898" y="1230549"/>
            <a:ext cx="6015302" cy="4936810"/>
          </a:xfrm>
          <a:prstGeom prst="rect">
            <a:avLst/>
          </a:prstGeom>
        </p:spPr>
      </p:pic>
      <p:pic>
        <p:nvPicPr>
          <p:cNvPr id="11" name="Picture 10">
            <a:extLst>
              <a:ext uri="{FF2B5EF4-FFF2-40B4-BE49-F238E27FC236}">
                <a16:creationId xmlns:a16="http://schemas.microsoft.com/office/drawing/2014/main" id="{76223849-80DB-6FEE-8B25-5A1D51FA40B7}"/>
              </a:ext>
            </a:extLst>
          </p:cNvPr>
          <p:cNvPicPr>
            <a:picLocks noChangeAspect="1"/>
          </p:cNvPicPr>
          <p:nvPr/>
        </p:nvPicPr>
        <p:blipFill>
          <a:blip r:embed="rId4"/>
          <a:stretch>
            <a:fillRect/>
          </a:stretch>
        </p:blipFill>
        <p:spPr>
          <a:xfrm>
            <a:off x="7897548" y="841069"/>
            <a:ext cx="2450523" cy="2198948"/>
          </a:xfrm>
          <a:prstGeom prst="rect">
            <a:avLst/>
          </a:prstGeom>
        </p:spPr>
      </p:pic>
    </p:spTree>
    <p:extLst>
      <p:ext uri="{BB962C8B-B14F-4D97-AF65-F5344CB8AC3E}">
        <p14:creationId xmlns:p14="http://schemas.microsoft.com/office/powerpoint/2010/main" val="19622861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6E153D-3B42-FCF6-D9A0-D4BDA71EBAA1}"/>
              </a:ext>
            </a:extLst>
          </p:cNvPr>
          <p:cNvSpPr txBox="1"/>
          <p:nvPr/>
        </p:nvSpPr>
        <p:spPr>
          <a:xfrm>
            <a:off x="1139688" y="2252870"/>
            <a:ext cx="8799442" cy="1323439"/>
          </a:xfrm>
          <a:prstGeom prst="rect">
            <a:avLst/>
          </a:prstGeom>
          <a:noFill/>
        </p:spPr>
        <p:txBody>
          <a:bodyPr wrap="square" lIns="91440" tIns="45720" rIns="91440" bIns="45720" rtlCol="0" anchor="t">
            <a:spAutoFit/>
          </a:bodyPr>
          <a:lstStyle/>
          <a:p>
            <a:pPr algn="ctr"/>
            <a:r>
              <a:rPr lang="en-GB" sz="3200" dirty="0"/>
              <a:t> </a:t>
            </a:r>
            <a:r>
              <a:rPr lang="en-GB" sz="4000" dirty="0">
                <a:solidFill>
                  <a:srgbClr val="002060"/>
                </a:solidFill>
              </a:rPr>
              <a:t>What the Graduated Response looks like at The Greville Primary School </a:t>
            </a:r>
            <a:endParaRPr lang="en-US" dirty="0"/>
          </a:p>
        </p:txBody>
      </p:sp>
    </p:spTree>
    <p:extLst>
      <p:ext uri="{BB962C8B-B14F-4D97-AF65-F5344CB8AC3E}">
        <p14:creationId xmlns:p14="http://schemas.microsoft.com/office/powerpoint/2010/main" val="26486820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6E153D-3B42-FCF6-D9A0-D4BDA71EBAA1}"/>
              </a:ext>
            </a:extLst>
          </p:cNvPr>
          <p:cNvSpPr txBox="1"/>
          <p:nvPr/>
        </p:nvSpPr>
        <p:spPr>
          <a:xfrm>
            <a:off x="1139688" y="2252870"/>
            <a:ext cx="8799442" cy="1323439"/>
          </a:xfrm>
          <a:prstGeom prst="rect">
            <a:avLst/>
          </a:prstGeom>
          <a:noFill/>
        </p:spPr>
        <p:txBody>
          <a:bodyPr wrap="square" lIns="91440" tIns="45720" rIns="91440" bIns="45720" rtlCol="0" anchor="t">
            <a:spAutoFit/>
          </a:bodyPr>
          <a:lstStyle/>
          <a:p>
            <a:pPr algn="ctr"/>
            <a:r>
              <a:rPr lang="en-GB" sz="3200" dirty="0"/>
              <a:t> </a:t>
            </a:r>
            <a:r>
              <a:rPr lang="en-GB" sz="4000" dirty="0">
                <a:solidFill>
                  <a:srgbClr val="002060"/>
                </a:solidFill>
              </a:rPr>
              <a:t>What the Graduated Response looks like at The Greville Primary School </a:t>
            </a:r>
            <a:endParaRPr lang="en-US" dirty="0"/>
          </a:p>
        </p:txBody>
      </p:sp>
    </p:spTree>
    <p:extLst>
      <p:ext uri="{BB962C8B-B14F-4D97-AF65-F5344CB8AC3E}">
        <p14:creationId xmlns:p14="http://schemas.microsoft.com/office/powerpoint/2010/main" val="22933266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6E153D-3B42-FCF6-D9A0-D4BDA71EBAA1}"/>
              </a:ext>
            </a:extLst>
          </p:cNvPr>
          <p:cNvSpPr txBox="1"/>
          <p:nvPr/>
        </p:nvSpPr>
        <p:spPr>
          <a:xfrm>
            <a:off x="1139688" y="2252870"/>
            <a:ext cx="8799442" cy="584775"/>
          </a:xfrm>
          <a:prstGeom prst="rect">
            <a:avLst/>
          </a:prstGeom>
          <a:noFill/>
        </p:spPr>
        <p:txBody>
          <a:bodyPr wrap="square" lIns="91440" tIns="45720" rIns="91440" bIns="45720" rtlCol="0" anchor="t">
            <a:spAutoFit/>
          </a:bodyPr>
          <a:lstStyle/>
          <a:p>
            <a:pPr algn="ctr"/>
            <a:r>
              <a:rPr lang="en-GB" sz="3200" dirty="0"/>
              <a:t> </a:t>
            </a:r>
            <a:endParaRPr lang="en-US" dirty="0"/>
          </a:p>
        </p:txBody>
      </p:sp>
      <p:pic>
        <p:nvPicPr>
          <p:cNvPr id="4" name="Picture 3">
            <a:extLst>
              <a:ext uri="{FF2B5EF4-FFF2-40B4-BE49-F238E27FC236}">
                <a16:creationId xmlns:a16="http://schemas.microsoft.com/office/drawing/2014/main" id="{CE374FD8-5212-44C1-9D79-F50C95BED1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52" y="338818"/>
            <a:ext cx="10419048" cy="5860714"/>
          </a:xfrm>
          <a:prstGeom prst="rect">
            <a:avLst/>
          </a:prstGeom>
        </p:spPr>
      </p:pic>
    </p:spTree>
    <p:extLst>
      <p:ext uri="{BB962C8B-B14F-4D97-AF65-F5344CB8AC3E}">
        <p14:creationId xmlns:p14="http://schemas.microsoft.com/office/powerpoint/2010/main" val="24016473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6E153D-3B42-FCF6-D9A0-D4BDA71EBAA1}"/>
              </a:ext>
            </a:extLst>
          </p:cNvPr>
          <p:cNvSpPr txBox="1"/>
          <p:nvPr/>
        </p:nvSpPr>
        <p:spPr>
          <a:xfrm>
            <a:off x="1139688" y="2252870"/>
            <a:ext cx="8799442" cy="584775"/>
          </a:xfrm>
          <a:prstGeom prst="rect">
            <a:avLst/>
          </a:prstGeom>
          <a:noFill/>
        </p:spPr>
        <p:txBody>
          <a:bodyPr wrap="square" lIns="91440" tIns="45720" rIns="91440" bIns="45720" rtlCol="0" anchor="t">
            <a:spAutoFit/>
          </a:bodyPr>
          <a:lstStyle/>
          <a:p>
            <a:pPr algn="ctr"/>
            <a:r>
              <a:rPr lang="en-GB" sz="3200" dirty="0"/>
              <a:t> </a:t>
            </a:r>
            <a:endParaRPr lang="en-US" dirty="0"/>
          </a:p>
        </p:txBody>
      </p:sp>
      <p:pic>
        <p:nvPicPr>
          <p:cNvPr id="7" name="Picture 6">
            <a:extLst>
              <a:ext uri="{FF2B5EF4-FFF2-40B4-BE49-F238E27FC236}">
                <a16:creationId xmlns:a16="http://schemas.microsoft.com/office/drawing/2014/main" id="{634D21BF-9C53-4F94-962F-E19E1F8FAA72}"/>
              </a:ext>
            </a:extLst>
          </p:cNvPr>
          <p:cNvPicPr>
            <a:picLocks noChangeAspect="1"/>
          </p:cNvPicPr>
          <p:nvPr/>
        </p:nvPicPr>
        <p:blipFill>
          <a:blip r:embed="rId2"/>
          <a:stretch>
            <a:fillRect/>
          </a:stretch>
        </p:blipFill>
        <p:spPr>
          <a:xfrm>
            <a:off x="4533258" y="1364235"/>
            <a:ext cx="7020905" cy="4601217"/>
          </a:xfrm>
          <a:prstGeom prst="rect">
            <a:avLst/>
          </a:prstGeom>
        </p:spPr>
      </p:pic>
      <p:pic>
        <p:nvPicPr>
          <p:cNvPr id="9" name="Picture 8">
            <a:extLst>
              <a:ext uri="{FF2B5EF4-FFF2-40B4-BE49-F238E27FC236}">
                <a16:creationId xmlns:a16="http://schemas.microsoft.com/office/drawing/2014/main" id="{2ABA13EC-DEE4-4204-8824-5FF707E43CD5}"/>
              </a:ext>
            </a:extLst>
          </p:cNvPr>
          <p:cNvPicPr>
            <a:picLocks noChangeAspect="1"/>
          </p:cNvPicPr>
          <p:nvPr/>
        </p:nvPicPr>
        <p:blipFill>
          <a:blip r:embed="rId3"/>
          <a:stretch>
            <a:fillRect/>
          </a:stretch>
        </p:blipFill>
        <p:spPr>
          <a:xfrm>
            <a:off x="357448" y="1202599"/>
            <a:ext cx="3790843" cy="4762853"/>
          </a:xfrm>
          <a:prstGeom prst="rect">
            <a:avLst/>
          </a:prstGeom>
        </p:spPr>
      </p:pic>
      <p:sp>
        <p:nvSpPr>
          <p:cNvPr id="10" name="TextBox 9">
            <a:extLst>
              <a:ext uri="{FF2B5EF4-FFF2-40B4-BE49-F238E27FC236}">
                <a16:creationId xmlns:a16="http://schemas.microsoft.com/office/drawing/2014/main" id="{5820C51C-C5E9-4982-97FC-B4950F44733A}"/>
              </a:ext>
            </a:extLst>
          </p:cNvPr>
          <p:cNvSpPr txBox="1"/>
          <p:nvPr/>
        </p:nvSpPr>
        <p:spPr>
          <a:xfrm>
            <a:off x="362857" y="217714"/>
            <a:ext cx="10145486" cy="984885"/>
          </a:xfrm>
          <a:prstGeom prst="rect">
            <a:avLst/>
          </a:prstGeom>
          <a:noFill/>
        </p:spPr>
        <p:txBody>
          <a:bodyPr wrap="square" rtlCol="0">
            <a:spAutoFit/>
          </a:bodyPr>
          <a:lstStyle/>
          <a:p>
            <a:r>
              <a:rPr lang="en-GB" sz="4000" b="1" dirty="0"/>
              <a:t>For all children on the SEN Register </a:t>
            </a:r>
          </a:p>
          <a:p>
            <a:r>
              <a:rPr lang="en-GB" dirty="0"/>
              <a:t>(have a need that requires above and beyond HQT)</a:t>
            </a:r>
          </a:p>
        </p:txBody>
      </p:sp>
      <p:sp>
        <p:nvSpPr>
          <p:cNvPr id="11" name="TextBox 10">
            <a:extLst>
              <a:ext uri="{FF2B5EF4-FFF2-40B4-BE49-F238E27FC236}">
                <a16:creationId xmlns:a16="http://schemas.microsoft.com/office/drawing/2014/main" id="{D9F2DC7D-7285-48F7-9B6E-AE938382A708}"/>
              </a:ext>
            </a:extLst>
          </p:cNvPr>
          <p:cNvSpPr txBox="1"/>
          <p:nvPr/>
        </p:nvSpPr>
        <p:spPr>
          <a:xfrm>
            <a:off x="4644571" y="6139543"/>
            <a:ext cx="6328229" cy="646331"/>
          </a:xfrm>
          <a:prstGeom prst="rect">
            <a:avLst/>
          </a:prstGeom>
          <a:noFill/>
        </p:spPr>
        <p:txBody>
          <a:bodyPr wrap="square" rtlCol="0">
            <a:spAutoFit/>
          </a:bodyPr>
          <a:lstStyle/>
          <a:p>
            <a:r>
              <a:rPr lang="en-GB" b="1" dirty="0"/>
              <a:t>Updated termly. Parents contribute ideas at Parents’ Evenings</a:t>
            </a:r>
          </a:p>
        </p:txBody>
      </p:sp>
      <p:sp>
        <p:nvSpPr>
          <p:cNvPr id="12" name="TextBox 11">
            <a:extLst>
              <a:ext uri="{FF2B5EF4-FFF2-40B4-BE49-F238E27FC236}">
                <a16:creationId xmlns:a16="http://schemas.microsoft.com/office/drawing/2014/main" id="{1196799C-992C-4570-A82E-6B7D5A0C1796}"/>
              </a:ext>
            </a:extLst>
          </p:cNvPr>
          <p:cNvSpPr txBox="1"/>
          <p:nvPr/>
        </p:nvSpPr>
        <p:spPr>
          <a:xfrm>
            <a:off x="595086" y="5689600"/>
            <a:ext cx="3410857" cy="923330"/>
          </a:xfrm>
          <a:prstGeom prst="rect">
            <a:avLst/>
          </a:prstGeom>
          <a:noFill/>
        </p:spPr>
        <p:txBody>
          <a:bodyPr wrap="square" rtlCol="0">
            <a:spAutoFit/>
          </a:bodyPr>
          <a:lstStyle/>
          <a:p>
            <a:r>
              <a:rPr lang="en-GB" dirty="0">
                <a:solidFill>
                  <a:srgbClr val="FF0000"/>
                </a:solidFill>
              </a:rPr>
              <a:t>These cycles of support serve as evidence towards an EHCP (where necessary)</a:t>
            </a:r>
          </a:p>
        </p:txBody>
      </p:sp>
    </p:spTree>
    <p:extLst>
      <p:ext uri="{BB962C8B-B14F-4D97-AF65-F5344CB8AC3E}">
        <p14:creationId xmlns:p14="http://schemas.microsoft.com/office/powerpoint/2010/main" val="703961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6E153D-3B42-FCF6-D9A0-D4BDA71EBAA1}"/>
              </a:ext>
            </a:extLst>
          </p:cNvPr>
          <p:cNvSpPr txBox="1"/>
          <p:nvPr/>
        </p:nvSpPr>
        <p:spPr>
          <a:xfrm>
            <a:off x="1139688" y="2252870"/>
            <a:ext cx="8799442" cy="584775"/>
          </a:xfrm>
          <a:prstGeom prst="rect">
            <a:avLst/>
          </a:prstGeom>
          <a:noFill/>
        </p:spPr>
        <p:txBody>
          <a:bodyPr wrap="square" lIns="91440" tIns="45720" rIns="91440" bIns="45720" rtlCol="0" anchor="t">
            <a:spAutoFit/>
          </a:bodyPr>
          <a:lstStyle/>
          <a:p>
            <a:pPr algn="ctr"/>
            <a:r>
              <a:rPr lang="en-GB" sz="3200" dirty="0"/>
              <a:t> </a:t>
            </a:r>
            <a:endParaRPr lang="en-US" dirty="0"/>
          </a:p>
        </p:txBody>
      </p:sp>
      <p:graphicFrame>
        <p:nvGraphicFramePr>
          <p:cNvPr id="3" name="Table 3">
            <a:extLst>
              <a:ext uri="{FF2B5EF4-FFF2-40B4-BE49-F238E27FC236}">
                <a16:creationId xmlns:a16="http://schemas.microsoft.com/office/drawing/2014/main" id="{38875279-4313-44F9-8CC6-77602016E9C8}"/>
              </a:ext>
            </a:extLst>
          </p:cNvPr>
          <p:cNvGraphicFramePr>
            <a:graphicFrameLocks noGrp="1"/>
          </p:cNvGraphicFramePr>
          <p:nvPr>
            <p:extLst>
              <p:ext uri="{D42A27DB-BD31-4B8C-83A1-F6EECF244321}">
                <p14:modId xmlns:p14="http://schemas.microsoft.com/office/powerpoint/2010/main" val="4177068241"/>
              </p:ext>
            </p:extLst>
          </p:nvPr>
        </p:nvGraphicFramePr>
        <p:xfrm>
          <a:off x="224970" y="1739640"/>
          <a:ext cx="10305144" cy="5083205"/>
        </p:xfrm>
        <a:graphic>
          <a:graphicData uri="http://schemas.openxmlformats.org/drawingml/2006/table">
            <a:tbl>
              <a:tblPr firstRow="1" bandRow="1">
                <a:tableStyleId>{5C22544A-7EE6-4342-B048-85BDC9FD1C3A}</a:tableStyleId>
              </a:tblPr>
              <a:tblGrid>
                <a:gridCol w="2576286">
                  <a:extLst>
                    <a:ext uri="{9D8B030D-6E8A-4147-A177-3AD203B41FA5}">
                      <a16:colId xmlns:a16="http://schemas.microsoft.com/office/drawing/2014/main" val="3967995848"/>
                    </a:ext>
                  </a:extLst>
                </a:gridCol>
                <a:gridCol w="2576286">
                  <a:extLst>
                    <a:ext uri="{9D8B030D-6E8A-4147-A177-3AD203B41FA5}">
                      <a16:colId xmlns:a16="http://schemas.microsoft.com/office/drawing/2014/main" val="2929279505"/>
                    </a:ext>
                  </a:extLst>
                </a:gridCol>
                <a:gridCol w="2576286">
                  <a:extLst>
                    <a:ext uri="{9D8B030D-6E8A-4147-A177-3AD203B41FA5}">
                      <a16:colId xmlns:a16="http://schemas.microsoft.com/office/drawing/2014/main" val="3226297714"/>
                    </a:ext>
                  </a:extLst>
                </a:gridCol>
                <a:gridCol w="2576286">
                  <a:extLst>
                    <a:ext uri="{9D8B030D-6E8A-4147-A177-3AD203B41FA5}">
                      <a16:colId xmlns:a16="http://schemas.microsoft.com/office/drawing/2014/main" val="3055509484"/>
                    </a:ext>
                  </a:extLst>
                </a:gridCol>
              </a:tblGrid>
              <a:tr h="814875">
                <a:tc>
                  <a:txBody>
                    <a:bodyPr/>
                    <a:lstStyle/>
                    <a:p>
                      <a:r>
                        <a:rPr lang="en-GB" dirty="0">
                          <a:solidFill>
                            <a:schemeClr val="tx1"/>
                          </a:solidFill>
                        </a:rPr>
                        <a:t>Communication and Interaction</a:t>
                      </a:r>
                    </a:p>
                  </a:txBody>
                  <a:tcPr>
                    <a:solidFill>
                      <a:srgbClr val="FFCCFF"/>
                    </a:solidFill>
                  </a:tcPr>
                </a:tc>
                <a:tc>
                  <a:txBody>
                    <a:bodyPr/>
                    <a:lstStyle/>
                    <a:p>
                      <a:r>
                        <a:rPr lang="en-GB" dirty="0">
                          <a:solidFill>
                            <a:schemeClr val="tx1"/>
                          </a:solidFill>
                        </a:rPr>
                        <a:t>Cognition and Learning </a:t>
                      </a:r>
                    </a:p>
                  </a:txBody>
                  <a:tcPr/>
                </a:tc>
                <a:tc>
                  <a:txBody>
                    <a:bodyPr/>
                    <a:lstStyle/>
                    <a:p>
                      <a:r>
                        <a:rPr lang="en-GB" dirty="0">
                          <a:solidFill>
                            <a:schemeClr val="tx1"/>
                          </a:solidFill>
                        </a:rPr>
                        <a:t>Social, Emotional and Mental Health</a:t>
                      </a:r>
                    </a:p>
                  </a:txBody>
                  <a:tcPr>
                    <a:solidFill>
                      <a:schemeClr val="accent6">
                        <a:lumMod val="40000"/>
                        <a:lumOff val="60000"/>
                      </a:schemeClr>
                    </a:solidFill>
                  </a:tcPr>
                </a:tc>
                <a:tc>
                  <a:txBody>
                    <a:bodyPr/>
                    <a:lstStyle/>
                    <a:p>
                      <a:r>
                        <a:rPr lang="en-GB" dirty="0">
                          <a:solidFill>
                            <a:schemeClr val="tx1"/>
                          </a:solidFill>
                        </a:rPr>
                        <a:t>Physical and Sensory</a:t>
                      </a:r>
                    </a:p>
                  </a:txBody>
                  <a:tcPr>
                    <a:solidFill>
                      <a:srgbClr val="FFFF99"/>
                    </a:solidFill>
                  </a:tcPr>
                </a:tc>
                <a:extLst>
                  <a:ext uri="{0D108BD9-81ED-4DB2-BD59-A6C34878D82A}">
                    <a16:rowId xmlns:a16="http://schemas.microsoft.com/office/drawing/2014/main" val="1961632471"/>
                  </a:ext>
                </a:extLst>
              </a:tr>
              <a:tr h="610730">
                <a:tc>
                  <a:txBody>
                    <a:bodyPr/>
                    <a:lstStyle/>
                    <a:p>
                      <a:r>
                        <a:rPr lang="en-GB" dirty="0"/>
                        <a:t>Small group or 1:1 support on S&amp;L targets</a:t>
                      </a:r>
                    </a:p>
                  </a:txBody>
                  <a:tcPr>
                    <a:solidFill>
                      <a:srgbClr val="FFCCFF"/>
                    </a:solidFill>
                  </a:tcPr>
                </a:tc>
                <a:tc>
                  <a:txBody>
                    <a:bodyPr/>
                    <a:lstStyle/>
                    <a:p>
                      <a:r>
                        <a:rPr lang="en-GB" dirty="0"/>
                        <a:t>Memory aids – Task Board</a:t>
                      </a:r>
                    </a:p>
                  </a:txBody>
                  <a:tcPr/>
                </a:tc>
                <a:tc>
                  <a:txBody>
                    <a:bodyPr/>
                    <a:lstStyle/>
                    <a:p>
                      <a:r>
                        <a:rPr lang="en-GB" dirty="0"/>
                        <a:t>Social stories and comic strip conversations</a:t>
                      </a:r>
                    </a:p>
                  </a:txBody>
                  <a:tcPr>
                    <a:solidFill>
                      <a:schemeClr val="accent6">
                        <a:lumMod val="40000"/>
                        <a:lumOff val="60000"/>
                      </a:schemeClr>
                    </a:solidFill>
                  </a:tcPr>
                </a:tc>
                <a:tc>
                  <a:txBody>
                    <a:bodyPr/>
                    <a:lstStyle/>
                    <a:p>
                      <a:r>
                        <a:rPr lang="en-GB" dirty="0"/>
                        <a:t>Sensory aids e.g. </a:t>
                      </a:r>
                      <a:r>
                        <a:rPr lang="en-GB" dirty="0" err="1"/>
                        <a:t>chewies</a:t>
                      </a:r>
                      <a:r>
                        <a:rPr lang="en-GB" dirty="0"/>
                        <a:t>, wobble cushion, ear defenders</a:t>
                      </a:r>
                    </a:p>
                  </a:txBody>
                  <a:tcPr>
                    <a:solidFill>
                      <a:srgbClr val="FFFF99"/>
                    </a:solidFill>
                  </a:tcPr>
                </a:tc>
                <a:extLst>
                  <a:ext uri="{0D108BD9-81ED-4DB2-BD59-A6C34878D82A}">
                    <a16:rowId xmlns:a16="http://schemas.microsoft.com/office/drawing/2014/main" val="734847429"/>
                  </a:ext>
                </a:extLst>
              </a:tr>
              <a:tr h="610730">
                <a:tc>
                  <a:txBody>
                    <a:bodyPr/>
                    <a:lstStyle/>
                    <a:p>
                      <a:r>
                        <a:rPr lang="en-GB" dirty="0"/>
                        <a:t>Social skills groups e.g. Lego Therapy</a:t>
                      </a:r>
                    </a:p>
                  </a:txBody>
                  <a:tcPr>
                    <a:solidFill>
                      <a:srgbClr val="FFCCFF"/>
                    </a:solidFill>
                  </a:tcPr>
                </a:tc>
                <a:tc>
                  <a:txBody>
                    <a:bodyPr/>
                    <a:lstStyle/>
                    <a:p>
                      <a:r>
                        <a:rPr lang="en-GB" dirty="0"/>
                        <a:t>Personalised teaching approaches e.g. TEACCH</a:t>
                      </a:r>
                    </a:p>
                  </a:txBody>
                  <a:tcPr/>
                </a:tc>
                <a:tc>
                  <a:txBody>
                    <a:bodyPr/>
                    <a:lstStyle/>
                    <a:p>
                      <a:r>
                        <a:rPr lang="en-GB" dirty="0"/>
                        <a:t>Social skills group e.g. Role Play</a:t>
                      </a:r>
                    </a:p>
                  </a:txBody>
                  <a:tcPr>
                    <a:solidFill>
                      <a:schemeClr val="accent6">
                        <a:lumMod val="40000"/>
                        <a:lumOff val="60000"/>
                      </a:schemeClr>
                    </a:solidFill>
                  </a:tcPr>
                </a:tc>
                <a:tc>
                  <a:txBody>
                    <a:bodyPr/>
                    <a:lstStyle/>
                    <a:p>
                      <a:r>
                        <a:rPr lang="en-GB" dirty="0"/>
                        <a:t>Sensory circuits</a:t>
                      </a:r>
                    </a:p>
                  </a:txBody>
                  <a:tcPr>
                    <a:solidFill>
                      <a:srgbClr val="FFFF99"/>
                    </a:solidFill>
                  </a:tcPr>
                </a:tc>
                <a:extLst>
                  <a:ext uri="{0D108BD9-81ED-4DB2-BD59-A6C34878D82A}">
                    <a16:rowId xmlns:a16="http://schemas.microsoft.com/office/drawing/2014/main" val="2943334360"/>
                  </a:ext>
                </a:extLst>
              </a:tr>
              <a:tr h="610730">
                <a:tc>
                  <a:txBody>
                    <a:bodyPr/>
                    <a:lstStyle/>
                    <a:p>
                      <a:r>
                        <a:rPr lang="en-GB" dirty="0"/>
                        <a:t>Attention Autism to develop listening and attention skills</a:t>
                      </a:r>
                    </a:p>
                  </a:txBody>
                  <a:tcPr>
                    <a:solidFill>
                      <a:srgbClr val="FFCCFF"/>
                    </a:solidFill>
                  </a:tcPr>
                </a:tc>
                <a:tc>
                  <a:txBody>
                    <a:bodyPr/>
                    <a:lstStyle/>
                    <a:p>
                      <a:r>
                        <a:rPr lang="en-GB"/>
                        <a:t>Targeted interventions – Precision Teaching</a:t>
                      </a:r>
                      <a:endParaRPr lang="en-GB" dirty="0"/>
                    </a:p>
                  </a:txBody>
                  <a:tcPr/>
                </a:tc>
                <a:tc>
                  <a:txBody>
                    <a:bodyPr/>
                    <a:lstStyle/>
                    <a:p>
                      <a:r>
                        <a:rPr lang="en-GB" dirty="0"/>
                        <a:t>ELSA or Thrive</a:t>
                      </a:r>
                    </a:p>
                  </a:txBody>
                  <a:tcPr>
                    <a:solidFill>
                      <a:schemeClr val="accent6">
                        <a:lumMod val="40000"/>
                        <a:lumOff val="60000"/>
                      </a:schemeClr>
                    </a:solidFill>
                  </a:tcPr>
                </a:tc>
                <a:tc>
                  <a:txBody>
                    <a:bodyPr/>
                    <a:lstStyle/>
                    <a:p>
                      <a:r>
                        <a:rPr lang="en-GB" dirty="0"/>
                        <a:t>Movement breaks </a:t>
                      </a:r>
                    </a:p>
                  </a:txBody>
                  <a:tcPr>
                    <a:solidFill>
                      <a:srgbClr val="FFFF99"/>
                    </a:solidFill>
                  </a:tcPr>
                </a:tc>
                <a:extLst>
                  <a:ext uri="{0D108BD9-81ED-4DB2-BD59-A6C34878D82A}">
                    <a16:rowId xmlns:a16="http://schemas.microsoft.com/office/drawing/2014/main" val="3908376448"/>
                  </a:ext>
                </a:extLst>
              </a:tr>
              <a:tr h="610730">
                <a:tc>
                  <a:txBody>
                    <a:bodyPr/>
                    <a:lstStyle/>
                    <a:p>
                      <a:endParaRPr lang="en-GB" dirty="0"/>
                    </a:p>
                  </a:txBody>
                  <a:tcPr>
                    <a:solidFill>
                      <a:srgbClr val="FFCCFF"/>
                    </a:solidFill>
                  </a:tcPr>
                </a:tc>
                <a:tc>
                  <a:txBody>
                    <a:bodyPr/>
                    <a:lstStyle/>
                    <a:p>
                      <a:r>
                        <a:rPr lang="en-GB" dirty="0"/>
                        <a:t>Reading Interventions</a:t>
                      </a:r>
                    </a:p>
                  </a:txBody>
                  <a:tcPr/>
                </a:tc>
                <a:tc>
                  <a:txBody>
                    <a:bodyPr/>
                    <a:lstStyle/>
                    <a:p>
                      <a:r>
                        <a:rPr lang="en-GB" dirty="0"/>
                        <a:t>Higher ratio adult support at break/lunch</a:t>
                      </a:r>
                    </a:p>
                  </a:txBody>
                  <a:tcPr>
                    <a:solidFill>
                      <a:schemeClr val="accent6">
                        <a:lumMod val="40000"/>
                        <a:lumOff val="60000"/>
                      </a:schemeClr>
                    </a:solidFill>
                  </a:tcPr>
                </a:tc>
                <a:tc>
                  <a:txBody>
                    <a:bodyPr/>
                    <a:lstStyle/>
                    <a:p>
                      <a:r>
                        <a:rPr lang="en-GB" dirty="0"/>
                        <a:t>Adaptations to environment /designated space</a:t>
                      </a:r>
                    </a:p>
                  </a:txBody>
                  <a:tcPr>
                    <a:solidFill>
                      <a:srgbClr val="FFFF99"/>
                    </a:solidFill>
                  </a:tcPr>
                </a:tc>
                <a:extLst>
                  <a:ext uri="{0D108BD9-81ED-4DB2-BD59-A6C34878D82A}">
                    <a16:rowId xmlns:a16="http://schemas.microsoft.com/office/drawing/2014/main" val="1934214315"/>
                  </a:ext>
                </a:extLst>
              </a:tr>
              <a:tr h="610730">
                <a:tc>
                  <a:txBody>
                    <a:bodyPr/>
                    <a:lstStyle/>
                    <a:p>
                      <a:endParaRPr lang="en-GB" dirty="0"/>
                    </a:p>
                  </a:txBody>
                  <a:tcPr>
                    <a:solidFill>
                      <a:srgbClr val="FFCCFF"/>
                    </a:solidFill>
                  </a:tcPr>
                </a:tc>
                <a:tc>
                  <a:txBody>
                    <a:bodyPr/>
                    <a:lstStyle/>
                    <a:p>
                      <a:r>
                        <a:rPr lang="en-GB" dirty="0"/>
                        <a:t>Tailored spellings</a:t>
                      </a:r>
                    </a:p>
                  </a:txBody>
                  <a:tcPr/>
                </a:tc>
                <a:tc>
                  <a:txBody>
                    <a:bodyPr/>
                    <a:lstStyle/>
                    <a:p>
                      <a:endParaRPr lang="en-GB" dirty="0"/>
                    </a:p>
                  </a:txBody>
                  <a:tcPr>
                    <a:solidFill>
                      <a:schemeClr val="accent6">
                        <a:lumMod val="40000"/>
                        <a:lumOff val="60000"/>
                      </a:schemeClr>
                    </a:solidFill>
                  </a:tcPr>
                </a:tc>
                <a:tc>
                  <a:txBody>
                    <a:bodyPr/>
                    <a:lstStyle/>
                    <a:p>
                      <a:endParaRPr lang="en-GB" dirty="0"/>
                    </a:p>
                  </a:txBody>
                  <a:tcPr>
                    <a:solidFill>
                      <a:srgbClr val="FFFF99"/>
                    </a:solidFill>
                  </a:tcPr>
                </a:tc>
                <a:extLst>
                  <a:ext uri="{0D108BD9-81ED-4DB2-BD59-A6C34878D82A}">
                    <a16:rowId xmlns:a16="http://schemas.microsoft.com/office/drawing/2014/main" val="2733679764"/>
                  </a:ext>
                </a:extLst>
              </a:tr>
            </a:tbl>
          </a:graphicData>
        </a:graphic>
      </p:graphicFrame>
      <p:sp>
        <p:nvSpPr>
          <p:cNvPr id="4" name="TextBox 3">
            <a:extLst>
              <a:ext uri="{FF2B5EF4-FFF2-40B4-BE49-F238E27FC236}">
                <a16:creationId xmlns:a16="http://schemas.microsoft.com/office/drawing/2014/main" id="{54EFCA18-CE2C-48CD-8D97-3415A049B638}"/>
              </a:ext>
            </a:extLst>
          </p:cNvPr>
          <p:cNvSpPr txBox="1"/>
          <p:nvPr/>
        </p:nvSpPr>
        <p:spPr>
          <a:xfrm>
            <a:off x="624114" y="420914"/>
            <a:ext cx="9506857" cy="1200329"/>
          </a:xfrm>
          <a:prstGeom prst="rect">
            <a:avLst/>
          </a:prstGeom>
          <a:noFill/>
        </p:spPr>
        <p:txBody>
          <a:bodyPr wrap="square" rtlCol="0">
            <a:spAutoFit/>
          </a:bodyPr>
          <a:lstStyle/>
          <a:p>
            <a:r>
              <a:rPr lang="en-GB" sz="3600" dirty="0"/>
              <a:t>Examples of Support for 4 areas of Need at The </a:t>
            </a:r>
            <a:r>
              <a:rPr lang="en-GB" sz="3600" dirty="0" err="1"/>
              <a:t>Greville</a:t>
            </a:r>
            <a:endParaRPr lang="en-GB" sz="3600" dirty="0"/>
          </a:p>
        </p:txBody>
      </p:sp>
    </p:spTree>
    <p:extLst>
      <p:ext uri="{BB962C8B-B14F-4D97-AF65-F5344CB8AC3E}">
        <p14:creationId xmlns:p14="http://schemas.microsoft.com/office/powerpoint/2010/main" val="20836311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a:extLst>
              <a:ext uri="{FF2B5EF4-FFF2-40B4-BE49-F238E27FC236}">
                <a16:creationId xmlns:a16="http://schemas.microsoft.com/office/drawing/2014/main" id="{257AC587-C4EF-9977-345C-81665E22C4CF}"/>
              </a:ext>
              <a:ext uri="{C183D7F6-B498-43B3-948B-1728B52AA6E4}">
                <adec:decorative xmlns:adec="http://schemas.microsoft.com/office/drawing/2017/decorative" val="1"/>
              </a:ext>
            </a:extLst>
          </p:cNvPr>
          <p:cNvCxnSpPr>
            <a:cxnSpLocks/>
          </p:cNvCxnSpPr>
          <p:nvPr/>
        </p:nvCxnSpPr>
        <p:spPr>
          <a:xfrm flipH="1">
            <a:off x="6683829" y="2764971"/>
            <a:ext cx="1611085" cy="0"/>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 name="Title 4">
            <a:extLst>
              <a:ext uri="{FF2B5EF4-FFF2-40B4-BE49-F238E27FC236}">
                <a16:creationId xmlns:a16="http://schemas.microsoft.com/office/drawing/2014/main" id="{07673092-2853-9747-BB10-AE14EE344FB7}"/>
              </a:ext>
            </a:extLst>
          </p:cNvPr>
          <p:cNvSpPr>
            <a:spLocks noGrp="1"/>
          </p:cNvSpPr>
          <p:nvPr>
            <p:ph type="title"/>
          </p:nvPr>
        </p:nvSpPr>
        <p:spPr>
          <a:xfrm>
            <a:off x="0" y="181336"/>
            <a:ext cx="8547653" cy="1263151"/>
          </a:xfrm>
        </p:spPr>
        <p:txBody>
          <a:bodyPr>
            <a:normAutofit/>
          </a:bodyPr>
          <a:lstStyle/>
          <a:p>
            <a:pPr algn="ctr"/>
            <a:r>
              <a:rPr lang="en-GB" sz="4000"/>
              <a:t>How does the EHCP process work?</a:t>
            </a:r>
          </a:p>
        </p:txBody>
      </p:sp>
      <p:pic>
        <p:nvPicPr>
          <p:cNvPr id="3" name="Picture 2" descr="A diagram of a group of people&#10;&#10;AI-generated content may be incorrect.">
            <a:extLst>
              <a:ext uri="{FF2B5EF4-FFF2-40B4-BE49-F238E27FC236}">
                <a16:creationId xmlns:a16="http://schemas.microsoft.com/office/drawing/2014/main" id="{3B75AD46-BDC0-9377-6117-05B3F0309ECB}"/>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2668912" y="2035630"/>
            <a:ext cx="5324234" cy="4310742"/>
          </a:xfrm>
          <a:prstGeom prst="rect">
            <a:avLst/>
          </a:prstGeom>
        </p:spPr>
      </p:pic>
    </p:spTree>
    <p:extLst>
      <p:ext uri="{BB962C8B-B14F-4D97-AF65-F5344CB8AC3E}">
        <p14:creationId xmlns:p14="http://schemas.microsoft.com/office/powerpoint/2010/main" val="30924972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4B4A27D9-9F44-02E5-9354-CA8D405075C8}"/>
              </a:ext>
            </a:extLst>
          </p:cNvPr>
          <p:cNvSpPr/>
          <p:nvPr/>
        </p:nvSpPr>
        <p:spPr>
          <a:xfrm>
            <a:off x="7792278" y="278296"/>
            <a:ext cx="2533632" cy="622852"/>
          </a:xfrm>
          <a:prstGeom prst="roundRect">
            <a:avLst/>
          </a:prstGeom>
          <a:solidFill>
            <a:srgbClr val="FFFF00"/>
          </a:solidFill>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E754CA4A-09B7-5404-5429-DC015BB35AD9}"/>
              </a:ext>
            </a:extLst>
          </p:cNvPr>
          <p:cNvSpPr/>
          <p:nvPr/>
        </p:nvSpPr>
        <p:spPr>
          <a:xfrm>
            <a:off x="0" y="1114914"/>
            <a:ext cx="2937327" cy="2751738"/>
          </a:xfrm>
          <a:prstGeom prst="ellipse">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Arial" panose="020B0604020202020204"/>
                <a:ea typeface="+mn-ea"/>
                <a:cs typeface="+mn-cs"/>
              </a:rPr>
              <a:t>The EHC Needs Assessment is Requested</a:t>
            </a:r>
          </a:p>
        </p:txBody>
      </p:sp>
      <p:sp>
        <p:nvSpPr>
          <p:cNvPr id="5" name="Oval 4">
            <a:extLst>
              <a:ext uri="{FF2B5EF4-FFF2-40B4-BE49-F238E27FC236}">
                <a16:creationId xmlns:a16="http://schemas.microsoft.com/office/drawing/2014/main" id="{D5CE29BF-F107-6E87-FD19-B18250FBA4E1}"/>
              </a:ext>
            </a:extLst>
          </p:cNvPr>
          <p:cNvSpPr/>
          <p:nvPr/>
        </p:nvSpPr>
        <p:spPr>
          <a:xfrm>
            <a:off x="2146936" y="2989596"/>
            <a:ext cx="2937327" cy="2751738"/>
          </a:xfrm>
          <a:prstGeom prst="ellipse">
            <a:avLst/>
          </a:prstGeom>
          <a:solidFill>
            <a:srgbClr val="255D8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Arial" panose="020B0604020202020204"/>
                <a:ea typeface="+mn-ea"/>
                <a:cs typeface="+mn-cs"/>
              </a:rPr>
              <a:t>By 6 Weeks</a:t>
            </a:r>
            <a:endParaRPr kumimoji="0" lang="en-GB" sz="1800" b="0" i="0" u="none" strike="noStrike" kern="1200" cap="none" spc="0" normalizeH="0" baseline="0" noProof="0">
              <a:ln>
                <a:noFill/>
              </a:ln>
              <a:solidFill>
                <a:prstClr val="white"/>
              </a:solidFill>
              <a:effectLst/>
              <a:uLnTx/>
              <a:uFillTx/>
              <a:latin typeface="Arial" panose="020B06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Arial" panose="020B0604020202020204"/>
                <a:ea typeface="+mn-ea"/>
                <a:cs typeface="+mn-cs"/>
              </a:rPr>
              <a:t>The LA must tell you if they will or will not be assessing your child.</a:t>
            </a:r>
            <a:endParaRPr kumimoji="0" lang="en-GB" sz="1800" b="1"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Oval 5">
            <a:extLst>
              <a:ext uri="{FF2B5EF4-FFF2-40B4-BE49-F238E27FC236}">
                <a16:creationId xmlns:a16="http://schemas.microsoft.com/office/drawing/2014/main" id="{EC6FC5EB-A7E8-85B4-5D76-DF970888F0C4}"/>
              </a:ext>
            </a:extLst>
          </p:cNvPr>
          <p:cNvSpPr/>
          <p:nvPr/>
        </p:nvSpPr>
        <p:spPr>
          <a:xfrm>
            <a:off x="4384903" y="1175855"/>
            <a:ext cx="2937327" cy="2751738"/>
          </a:xfrm>
          <a:prstGeom prst="ellipse">
            <a:avLst/>
          </a:prstGeom>
          <a:solidFill>
            <a:srgbClr val="2B6BA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Arial" panose="020B0604020202020204"/>
                <a:ea typeface="+mn-ea"/>
                <a:cs typeface="+mn-cs"/>
              </a:rPr>
              <a:t>By 16 Weeks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Arial" panose="020B0604020202020204"/>
                <a:ea typeface="+mn-ea"/>
                <a:cs typeface="+mn-cs"/>
              </a:rPr>
              <a:t>The LA must finish the assessment and tell you if they think your child needs and EHC plan.</a:t>
            </a:r>
          </a:p>
        </p:txBody>
      </p:sp>
      <p:sp>
        <p:nvSpPr>
          <p:cNvPr id="9" name="Oval 8">
            <a:extLst>
              <a:ext uri="{FF2B5EF4-FFF2-40B4-BE49-F238E27FC236}">
                <a16:creationId xmlns:a16="http://schemas.microsoft.com/office/drawing/2014/main" id="{F7F923EF-7D3A-5080-FE2A-5A11A3B085E3}"/>
              </a:ext>
            </a:extLst>
          </p:cNvPr>
          <p:cNvSpPr/>
          <p:nvPr/>
        </p:nvSpPr>
        <p:spPr>
          <a:xfrm>
            <a:off x="8792076" y="1114914"/>
            <a:ext cx="2937327" cy="2751738"/>
          </a:xfrm>
          <a:prstGeom prst="ellipse">
            <a:avLst/>
          </a:prstGeom>
          <a:solidFill>
            <a:srgbClr val="3C87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Arial" panose="020B0604020202020204"/>
                <a:ea typeface="+mn-ea"/>
                <a:cs typeface="+mn-cs"/>
              </a:rPr>
              <a:t>By 20 Weeks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Arial" panose="020B0604020202020204"/>
                <a:ea typeface="+mn-ea"/>
                <a:cs typeface="+mn-cs"/>
              </a:rPr>
              <a:t>The LA must complete the final draft of your child’s EHC Plan</a:t>
            </a:r>
          </a:p>
        </p:txBody>
      </p:sp>
      <p:sp>
        <p:nvSpPr>
          <p:cNvPr id="11" name="Oval 10">
            <a:extLst>
              <a:ext uri="{FF2B5EF4-FFF2-40B4-BE49-F238E27FC236}">
                <a16:creationId xmlns:a16="http://schemas.microsoft.com/office/drawing/2014/main" id="{C894399F-1F62-7B34-3475-8C14EDBC2D79}"/>
              </a:ext>
            </a:extLst>
          </p:cNvPr>
          <p:cNvSpPr/>
          <p:nvPr/>
        </p:nvSpPr>
        <p:spPr>
          <a:xfrm>
            <a:off x="6621075" y="2989596"/>
            <a:ext cx="2937327" cy="2751738"/>
          </a:xfrm>
          <a:prstGeom prst="ellipse">
            <a:avLst/>
          </a:prstGeom>
          <a:solidFill>
            <a:srgbClr val="327C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Arial" panose="020B0604020202020204"/>
                <a:ea typeface="+mn-ea"/>
                <a:cs typeface="+mn-cs"/>
              </a:rPr>
              <a:t>Between 16-20 Weeks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Arial" panose="020B0604020202020204"/>
                <a:ea typeface="+mn-ea"/>
                <a:cs typeface="+mn-cs"/>
              </a:rPr>
              <a:t>The LA will send you a draft EHC plan. You have 15 days to comment and request a specific school.</a:t>
            </a:r>
          </a:p>
        </p:txBody>
      </p:sp>
      <p:sp>
        <p:nvSpPr>
          <p:cNvPr id="14" name="Title 13">
            <a:extLst>
              <a:ext uri="{FF2B5EF4-FFF2-40B4-BE49-F238E27FC236}">
                <a16:creationId xmlns:a16="http://schemas.microsoft.com/office/drawing/2014/main" id="{D091D961-EE26-C1E3-1F42-E7BCBA3FFCFA}"/>
              </a:ext>
            </a:extLst>
          </p:cNvPr>
          <p:cNvSpPr>
            <a:spLocks noGrp="1"/>
          </p:cNvSpPr>
          <p:nvPr>
            <p:ph type="title"/>
          </p:nvPr>
        </p:nvSpPr>
        <p:spPr>
          <a:xfrm>
            <a:off x="278296" y="78746"/>
            <a:ext cx="10237304" cy="1036168"/>
          </a:xfrm>
        </p:spPr>
        <p:txBody>
          <a:bodyPr>
            <a:normAutofit/>
          </a:bodyPr>
          <a:lstStyle/>
          <a:p>
            <a:r>
              <a:rPr lang="en-GB" sz="4000"/>
              <a:t>The National Statutory Process – 20 weeks</a:t>
            </a:r>
          </a:p>
        </p:txBody>
      </p:sp>
      <p:cxnSp>
        <p:nvCxnSpPr>
          <p:cNvPr id="25" name="Connector: Curved 24">
            <a:extLst>
              <a:ext uri="{FF2B5EF4-FFF2-40B4-BE49-F238E27FC236}">
                <a16:creationId xmlns:a16="http://schemas.microsoft.com/office/drawing/2014/main" id="{F59F6033-32DC-E175-4877-B995276EEFC0}"/>
              </a:ext>
              <a:ext uri="{C183D7F6-B498-43B3-948B-1728B52AA6E4}">
                <adec:decorative xmlns:adec="http://schemas.microsoft.com/office/drawing/2017/decorative" val="1"/>
              </a:ext>
            </a:extLst>
          </p:cNvPr>
          <p:cNvCxnSpPr>
            <a:cxnSpLocks/>
            <a:endCxn id="11" idx="0"/>
          </p:cNvCxnSpPr>
          <p:nvPr/>
        </p:nvCxnSpPr>
        <p:spPr>
          <a:xfrm>
            <a:off x="7286360" y="2290519"/>
            <a:ext cx="803379" cy="699077"/>
          </a:xfrm>
          <a:prstGeom prst="curvedConnector2">
            <a:avLst/>
          </a:prstGeom>
          <a:ln w="76200">
            <a:tailEnd type="triangle"/>
          </a:ln>
        </p:spPr>
        <p:style>
          <a:lnRef idx="1">
            <a:schemeClr val="dk1"/>
          </a:lnRef>
          <a:fillRef idx="0">
            <a:schemeClr val="dk1"/>
          </a:fillRef>
          <a:effectRef idx="0">
            <a:schemeClr val="dk1"/>
          </a:effectRef>
          <a:fontRef idx="minor">
            <a:schemeClr val="tx1"/>
          </a:fontRef>
        </p:style>
      </p:cxnSp>
      <p:cxnSp>
        <p:nvCxnSpPr>
          <p:cNvPr id="30" name="Connector: Curved 29">
            <a:extLst>
              <a:ext uri="{FF2B5EF4-FFF2-40B4-BE49-F238E27FC236}">
                <a16:creationId xmlns:a16="http://schemas.microsoft.com/office/drawing/2014/main" id="{12BE8096-B189-8F77-E95E-709DCB3ACBDE}"/>
              </a:ext>
              <a:ext uri="{C183D7F6-B498-43B3-948B-1728B52AA6E4}">
                <adec:decorative xmlns:adec="http://schemas.microsoft.com/office/drawing/2017/decorative" val="1"/>
              </a:ext>
            </a:extLst>
          </p:cNvPr>
          <p:cNvCxnSpPr>
            <a:cxnSpLocks/>
            <a:endCxn id="6" idx="4"/>
          </p:cNvCxnSpPr>
          <p:nvPr/>
        </p:nvCxnSpPr>
        <p:spPr>
          <a:xfrm flipV="1">
            <a:off x="5050187" y="3927593"/>
            <a:ext cx="803380" cy="716632"/>
          </a:xfrm>
          <a:prstGeom prst="curvedConnector2">
            <a:avLst/>
          </a:prstGeom>
          <a:ln w="76200">
            <a:tailEnd type="triangle"/>
          </a:ln>
        </p:spPr>
        <p:style>
          <a:lnRef idx="1">
            <a:schemeClr val="dk1"/>
          </a:lnRef>
          <a:fillRef idx="0">
            <a:schemeClr val="dk1"/>
          </a:fillRef>
          <a:effectRef idx="0">
            <a:schemeClr val="dk1"/>
          </a:effectRef>
          <a:fontRef idx="minor">
            <a:schemeClr val="tx1"/>
          </a:fontRef>
        </p:style>
      </p:cxnSp>
      <p:cxnSp>
        <p:nvCxnSpPr>
          <p:cNvPr id="36" name="Connector: Curved 35">
            <a:extLst>
              <a:ext uri="{FF2B5EF4-FFF2-40B4-BE49-F238E27FC236}">
                <a16:creationId xmlns:a16="http://schemas.microsoft.com/office/drawing/2014/main" id="{8C3137CC-C22C-1BB8-8EBA-D5F2B05AA2B4}"/>
              </a:ext>
              <a:ext uri="{C183D7F6-B498-43B3-948B-1728B52AA6E4}">
                <adec:decorative xmlns:adec="http://schemas.microsoft.com/office/drawing/2017/decorative" val="1"/>
              </a:ext>
            </a:extLst>
          </p:cNvPr>
          <p:cNvCxnSpPr>
            <a:cxnSpLocks/>
          </p:cNvCxnSpPr>
          <p:nvPr/>
        </p:nvCxnSpPr>
        <p:spPr>
          <a:xfrm>
            <a:off x="2882165" y="2259947"/>
            <a:ext cx="803379" cy="699077"/>
          </a:xfrm>
          <a:prstGeom prst="curvedConnector2">
            <a:avLst/>
          </a:prstGeom>
          <a:ln w="76200">
            <a:tailEnd type="triangle"/>
          </a:ln>
        </p:spPr>
        <p:style>
          <a:lnRef idx="1">
            <a:schemeClr val="dk1"/>
          </a:lnRef>
          <a:fillRef idx="0">
            <a:schemeClr val="dk1"/>
          </a:fillRef>
          <a:effectRef idx="0">
            <a:schemeClr val="dk1"/>
          </a:effectRef>
          <a:fontRef idx="minor">
            <a:schemeClr val="tx1"/>
          </a:fontRef>
        </p:style>
      </p:cxnSp>
      <p:cxnSp>
        <p:nvCxnSpPr>
          <p:cNvPr id="37" name="Connector: Curved 36">
            <a:extLst>
              <a:ext uri="{FF2B5EF4-FFF2-40B4-BE49-F238E27FC236}">
                <a16:creationId xmlns:a16="http://schemas.microsoft.com/office/drawing/2014/main" id="{AC468C00-F117-DA8B-E95E-E05F0BBBEF4B}"/>
              </a:ext>
              <a:ext uri="{C183D7F6-B498-43B3-948B-1728B52AA6E4}">
                <adec:decorative xmlns:adec="http://schemas.microsoft.com/office/drawing/2017/decorative" val="1"/>
              </a:ext>
            </a:extLst>
          </p:cNvPr>
          <p:cNvCxnSpPr>
            <a:cxnSpLocks/>
          </p:cNvCxnSpPr>
          <p:nvPr/>
        </p:nvCxnSpPr>
        <p:spPr>
          <a:xfrm flipV="1">
            <a:off x="9522530" y="3927593"/>
            <a:ext cx="803380" cy="716632"/>
          </a:xfrm>
          <a:prstGeom prst="curvedConnector2">
            <a:avLst/>
          </a:prstGeom>
          <a:ln w="762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662733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5" grpId="1" animBg="1"/>
      <p:bldP spid="6" grpId="0" animBg="1"/>
      <p:bldP spid="9"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15">
            <a:extLst>
              <a:ext uri="{FF2B5EF4-FFF2-40B4-BE49-F238E27FC236}">
                <a16:creationId xmlns:a16="http://schemas.microsoft.com/office/drawing/2014/main" id="{4FA680FD-019F-5ABF-10EF-4D5410AB75BA}"/>
              </a:ext>
              <a:ext uri="{C183D7F6-B498-43B3-948B-1728B52AA6E4}">
                <adec:decorative xmlns:adec="http://schemas.microsoft.com/office/drawing/2017/decorative" val="1"/>
              </a:ext>
            </a:extLst>
          </p:cNvPr>
          <p:cNvSpPr txBox="1">
            <a:spLocks/>
          </p:cNvSpPr>
          <p:nvPr/>
        </p:nvSpPr>
        <p:spPr>
          <a:xfrm>
            <a:off x="1652811" y="1367392"/>
            <a:ext cx="7317857" cy="2973496"/>
          </a:xfrm>
          <a:prstGeom prst="rect">
            <a:avLst/>
          </a:prstGeom>
          <a:solidFill>
            <a:schemeClr val="accent2">
              <a:lumMod val="20000"/>
              <a:lumOff val="80000"/>
            </a:schemeClr>
          </a:solidFill>
          <a:ln w="57150">
            <a:solidFill>
              <a:srgbClr val="EC701C"/>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5">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5">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5">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5">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5">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GB" sz="6600" b="1"/>
          </a:p>
          <a:p>
            <a:pPr marL="0" indent="0" algn="ctr">
              <a:buFont typeface="Arial" panose="020B0604020202020204" pitchFamily="34" charset="0"/>
              <a:buNone/>
            </a:pPr>
            <a:r>
              <a:rPr lang="en-GB" sz="6600" b="1"/>
              <a:t>True or False?</a:t>
            </a:r>
            <a:endParaRPr lang="en-GB" sz="9600" b="1"/>
          </a:p>
        </p:txBody>
      </p:sp>
      <p:sp>
        <p:nvSpPr>
          <p:cNvPr id="7" name="Title 6">
            <a:extLst>
              <a:ext uri="{FF2B5EF4-FFF2-40B4-BE49-F238E27FC236}">
                <a16:creationId xmlns:a16="http://schemas.microsoft.com/office/drawing/2014/main" id="{AFB9478D-3464-3694-52B6-733C392E158D}"/>
              </a:ext>
            </a:extLst>
          </p:cNvPr>
          <p:cNvSpPr>
            <a:spLocks noGrp="1"/>
          </p:cNvSpPr>
          <p:nvPr>
            <p:ph type="title"/>
          </p:nvPr>
        </p:nvSpPr>
        <p:spPr>
          <a:xfrm>
            <a:off x="301171" y="-1651756"/>
            <a:ext cx="10515600" cy="1325563"/>
          </a:xfrm>
        </p:spPr>
        <p:txBody>
          <a:bodyPr/>
          <a:lstStyle/>
          <a:p>
            <a:r>
              <a:rPr lang="en-GB"/>
              <a:t>True or False</a:t>
            </a:r>
          </a:p>
        </p:txBody>
      </p:sp>
      <p:pic>
        <p:nvPicPr>
          <p:cNvPr id="4" name="Picture 3" descr="A green check mark on a black background">
            <a:extLst>
              <a:ext uri="{FF2B5EF4-FFF2-40B4-BE49-F238E27FC236}">
                <a16:creationId xmlns:a16="http://schemas.microsoft.com/office/drawing/2014/main" id="{82278DA0-F656-A33C-46C1-D823283B421A}"/>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7754" y="651028"/>
            <a:ext cx="2084835" cy="2634343"/>
          </a:xfrm>
          <a:prstGeom prst="rect">
            <a:avLst/>
          </a:prstGeom>
        </p:spPr>
      </p:pic>
      <p:pic>
        <p:nvPicPr>
          <p:cNvPr id="6" name="Picture 5" descr="A red x on a black background">
            <a:extLst>
              <a:ext uri="{FF2B5EF4-FFF2-40B4-BE49-F238E27FC236}">
                <a16:creationId xmlns:a16="http://schemas.microsoft.com/office/drawing/2014/main" id="{6133F1DF-978D-898D-3413-5EED1C5AAF88}"/>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8040914" y="3429000"/>
            <a:ext cx="2142671" cy="1836575"/>
          </a:xfrm>
          <a:prstGeom prst="rect">
            <a:avLst/>
          </a:prstGeom>
        </p:spPr>
      </p:pic>
    </p:spTree>
    <p:extLst>
      <p:ext uri="{BB962C8B-B14F-4D97-AF65-F5344CB8AC3E}">
        <p14:creationId xmlns:p14="http://schemas.microsoft.com/office/powerpoint/2010/main" val="24590612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2F3E4B9-5DA9-047E-3FB0-119396B6BCF1}"/>
              </a:ext>
            </a:extLst>
          </p:cNvPr>
          <p:cNvSpPr>
            <a:spLocks noGrp="1"/>
          </p:cNvSpPr>
          <p:nvPr>
            <p:ph type="title"/>
          </p:nvPr>
        </p:nvSpPr>
        <p:spPr>
          <a:xfrm>
            <a:off x="379638" y="104255"/>
            <a:ext cx="10135961" cy="1221308"/>
          </a:xfrm>
        </p:spPr>
        <p:txBody>
          <a:bodyPr>
            <a:normAutofit/>
          </a:bodyPr>
          <a:lstStyle/>
          <a:p>
            <a:r>
              <a:rPr lang="en-GB" sz="4000">
                <a:solidFill>
                  <a:srgbClr val="002060"/>
                </a:solidFill>
              </a:rPr>
              <a:t>Some Useful Links…</a:t>
            </a:r>
          </a:p>
        </p:txBody>
      </p:sp>
      <p:sp>
        <p:nvSpPr>
          <p:cNvPr id="11" name="TextBox 10">
            <a:extLst>
              <a:ext uri="{FF2B5EF4-FFF2-40B4-BE49-F238E27FC236}">
                <a16:creationId xmlns:a16="http://schemas.microsoft.com/office/drawing/2014/main" id="{2E98748E-CFAA-A1B5-3A56-5FE19EC9EE73}"/>
              </a:ext>
            </a:extLst>
          </p:cNvPr>
          <p:cNvSpPr txBox="1"/>
          <p:nvPr/>
        </p:nvSpPr>
        <p:spPr>
          <a:xfrm>
            <a:off x="379639" y="1459139"/>
            <a:ext cx="8953500" cy="3785652"/>
          </a:xfrm>
          <a:prstGeom prst="rect">
            <a:avLst/>
          </a:prstGeom>
          <a:noFill/>
        </p:spPr>
        <p:txBody>
          <a:bodyPr wrap="square" lIns="91440" tIns="45720" rIns="91440" bIns="45720" rtlCol="0" anchor="t">
            <a:spAutoFit/>
          </a:bodyPr>
          <a:lstStyle/>
          <a:p>
            <a:pPr algn="ctr" defTabSz="342900">
              <a:defRPr/>
            </a:pPr>
            <a:endParaRPr lang="en-GB" sz="2800">
              <a:solidFill>
                <a:srgbClr val="0070C0"/>
              </a:solidFill>
            </a:endParaRPr>
          </a:p>
          <a:p>
            <a:pPr algn="ctr" defTabSz="342900">
              <a:defRPr/>
            </a:pPr>
            <a:endParaRPr lang="en-GB" sz="2800">
              <a:solidFill>
                <a:srgbClr val="0070C0"/>
              </a:solidFill>
            </a:endParaRPr>
          </a:p>
          <a:p>
            <a:pPr marL="342900" indent="-342900" defTabSz="342900">
              <a:buFont typeface="Arial" panose="020B0604020202020204" pitchFamily="34" charset="0"/>
              <a:buChar char="•"/>
              <a:defRPr/>
            </a:pPr>
            <a:r>
              <a:rPr lang="en-GB" sz="2800">
                <a:solidFill>
                  <a:srgbClr val="0070C0"/>
                </a:solidFill>
                <a:hlinkClick r:id="rId3">
                  <a:extLst>
                    <a:ext uri="{A12FA001-AC4F-418D-AE19-62706E023703}">
                      <ahyp:hlinkClr xmlns:ahyp="http://schemas.microsoft.com/office/drawing/2018/hyperlinkcolor" val="tx"/>
                    </a:ext>
                  </a:extLst>
                </a:hlinkClick>
              </a:rPr>
              <a:t>Surrey Local Offer</a:t>
            </a:r>
            <a:r>
              <a:rPr lang="en-GB" sz="2800">
                <a:solidFill>
                  <a:srgbClr val="0070C0"/>
                </a:solidFill>
              </a:rPr>
              <a:t> </a:t>
            </a:r>
          </a:p>
          <a:p>
            <a:pPr marL="342900" indent="-342900" defTabSz="342900">
              <a:buFont typeface="Arial" panose="020B0604020202020204" pitchFamily="34" charset="0"/>
              <a:buChar char="•"/>
              <a:defRPr/>
            </a:pPr>
            <a:r>
              <a:rPr lang="en-GB" sz="2800">
                <a:solidFill>
                  <a:srgbClr val="0070C0"/>
                </a:solidFill>
                <a:hlinkClick r:id="rId4">
                  <a:extLst>
                    <a:ext uri="{A12FA001-AC4F-418D-AE19-62706E023703}">
                      <ahyp:hlinkClr xmlns:ahyp="http://schemas.microsoft.com/office/drawing/2018/hyperlinkcolor" val="tx"/>
                    </a:ext>
                  </a:extLst>
                </a:hlinkClick>
              </a:rPr>
              <a:t>Provision by SEN that schools could offer</a:t>
            </a:r>
            <a:endParaRPr lang="en-GB" sz="2800">
              <a:solidFill>
                <a:srgbClr val="0070C0"/>
              </a:solidFill>
            </a:endParaRPr>
          </a:p>
          <a:p>
            <a:pPr marL="342900" indent="-342900" defTabSz="342900">
              <a:buFont typeface="Arial" panose="020B0604020202020204" pitchFamily="34" charset="0"/>
              <a:buChar char="•"/>
              <a:defRPr/>
            </a:pPr>
            <a:r>
              <a:rPr lang="en-GB" sz="2800">
                <a:solidFill>
                  <a:srgbClr val="0070C0"/>
                </a:solidFill>
                <a:hlinkClick r:id="rId5">
                  <a:extLst>
                    <a:ext uri="{A12FA001-AC4F-418D-AE19-62706E023703}">
                      <ahyp:hlinkClr xmlns:ahyp="http://schemas.microsoft.com/office/drawing/2018/hyperlinkcolor" val="tx"/>
                    </a:ext>
                  </a:extLst>
                </a:hlinkClick>
              </a:rPr>
              <a:t>SEND Advice Surrey </a:t>
            </a:r>
            <a:endParaRPr lang="en-GB" sz="2800">
              <a:solidFill>
                <a:srgbClr val="0070C0"/>
              </a:solidFill>
            </a:endParaRPr>
          </a:p>
          <a:p>
            <a:pPr marL="342900" indent="-342900" defTabSz="342900">
              <a:buFont typeface="Arial" panose="020B0604020202020204" pitchFamily="34" charset="0"/>
              <a:buChar char="•"/>
              <a:defRPr/>
            </a:pPr>
            <a:r>
              <a:rPr lang="en-GB" sz="2800" b="0" i="0">
                <a:solidFill>
                  <a:srgbClr val="0070C0"/>
                </a:solidFill>
                <a:effectLst/>
                <a:hlinkClick r:id="rId6">
                  <a:extLst>
                    <a:ext uri="{A12FA001-AC4F-418D-AE19-62706E023703}">
                      <ahyp:hlinkClr xmlns:ahyp="http://schemas.microsoft.com/office/drawing/2018/hyperlinkcolor" val="tx"/>
                    </a:ext>
                  </a:extLst>
                </a:hlinkClick>
              </a:rPr>
              <a:t>SEN guide for parents and carers</a:t>
            </a:r>
            <a:endParaRPr lang="en-GB" sz="2800">
              <a:solidFill>
                <a:srgbClr val="0070C0"/>
              </a:solidFill>
            </a:endParaRPr>
          </a:p>
          <a:p>
            <a:pPr marL="342900" indent="-342900" defTabSz="342900">
              <a:buFont typeface="Arial" panose="020B0604020202020204" pitchFamily="34" charset="0"/>
              <a:buChar char="•"/>
              <a:defRPr/>
            </a:pPr>
            <a:r>
              <a:rPr lang="en-GB" sz="2800">
                <a:solidFill>
                  <a:srgbClr val="0070C0"/>
                </a:solidFill>
                <a:hlinkClick r:id="rId7">
                  <a:extLst>
                    <a:ext uri="{A12FA001-AC4F-418D-AE19-62706E023703}">
                      <ahyp:hlinkClr xmlns:ahyp="http://schemas.microsoft.com/office/drawing/2018/hyperlinkcolor" val="tx"/>
                    </a:ext>
                  </a:extLst>
                </a:hlinkClick>
              </a:rPr>
              <a:t>Top 10 tips for families </a:t>
            </a:r>
            <a:endParaRPr lang="en-GB" sz="2800">
              <a:solidFill>
                <a:srgbClr val="0070C0"/>
              </a:solidFill>
            </a:endParaRPr>
          </a:p>
          <a:p>
            <a:pPr marL="342900" indent="-342900" defTabSz="342900">
              <a:buFont typeface="Arial" panose="020B0604020202020204" pitchFamily="34" charset="0"/>
              <a:buChar char="•"/>
              <a:defRPr/>
            </a:pPr>
            <a:endParaRPr lang="en-GB" sz="4400">
              <a:solidFill>
                <a:srgbClr val="0070C0"/>
              </a:solidFill>
              <a:latin typeface="Impact" panose="020B0806030902050204" pitchFamily="34" charset="0"/>
            </a:endParaRPr>
          </a:p>
        </p:txBody>
      </p:sp>
    </p:spTree>
    <p:extLst>
      <p:ext uri="{BB962C8B-B14F-4D97-AF65-F5344CB8AC3E}">
        <p14:creationId xmlns:p14="http://schemas.microsoft.com/office/powerpoint/2010/main" val="21330559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C183D7F6-B498-43B3-948B-1728B52AA6E4}">
                <adec:decorative xmlns:adec="http://schemas.microsoft.com/office/drawing/2017/decorative" val="1"/>
              </a:ext>
            </a:extLst>
          </p:cNvPr>
          <p:cNvSpPr>
            <a:spLocks noGrp="1"/>
          </p:cNvSpPr>
          <p:nvPr>
            <p:ph idx="1"/>
          </p:nvPr>
        </p:nvSpPr>
        <p:spPr>
          <a:xfrm>
            <a:off x="1" y="566530"/>
            <a:ext cx="10623478" cy="5437683"/>
          </a:xfrm>
        </p:spPr>
        <p:txBody>
          <a:bodyPr>
            <a:normAutofit/>
          </a:bodyPr>
          <a:lstStyle/>
          <a:p>
            <a:pPr marL="0" indent="0" algn="ctr">
              <a:buNone/>
            </a:pPr>
            <a:br>
              <a:rPr lang="en-GB" sz="7200" b="1">
                <a:latin typeface="Arial" panose="020B0604020202020204" pitchFamily="34" charset="0"/>
                <a:cs typeface="Arial" panose="020B0604020202020204" pitchFamily="34" charset="0"/>
              </a:rPr>
            </a:br>
            <a:endParaRPr lang="en-GB" sz="3200">
              <a:latin typeface="Arial" panose="020B0604020202020204" pitchFamily="34" charset="0"/>
              <a:cs typeface="Arial" panose="020B0604020202020204" pitchFamily="34" charset="0"/>
            </a:endParaRPr>
          </a:p>
          <a:p>
            <a:pPr marL="0" indent="0" algn="ctr">
              <a:buNone/>
            </a:pPr>
            <a:endParaRPr lang="en-GB" sz="3200">
              <a:latin typeface="Arial" panose="020B0604020202020204" pitchFamily="34" charset="0"/>
              <a:cs typeface="Arial" panose="020B0604020202020204" pitchFamily="34" charset="0"/>
            </a:endParaRPr>
          </a:p>
          <a:p>
            <a:pPr marL="0" indent="0" algn="ctr">
              <a:buNone/>
            </a:pPr>
            <a:endParaRPr lang="en-GB" sz="3200">
              <a:latin typeface="Arial" panose="020B0604020202020204" pitchFamily="34" charset="0"/>
              <a:cs typeface="Arial" panose="020B0604020202020204" pitchFamily="34" charset="0"/>
            </a:endParaRPr>
          </a:p>
        </p:txBody>
      </p:sp>
      <p:sp>
        <p:nvSpPr>
          <p:cNvPr id="5" name="Title 6">
            <a:extLst>
              <a:ext uri="{FF2B5EF4-FFF2-40B4-BE49-F238E27FC236}">
                <a16:creationId xmlns:a16="http://schemas.microsoft.com/office/drawing/2014/main" id="{C0E6BA22-6B5B-C533-EADA-38FDDB41891C}"/>
              </a:ext>
            </a:extLst>
          </p:cNvPr>
          <p:cNvSpPr>
            <a:spLocks noGrp="1"/>
          </p:cNvSpPr>
          <p:nvPr>
            <p:ph type="title"/>
          </p:nvPr>
        </p:nvSpPr>
        <p:spPr>
          <a:xfrm>
            <a:off x="301171" y="-1651756"/>
            <a:ext cx="10515600" cy="1325563"/>
          </a:xfrm>
        </p:spPr>
        <p:txBody>
          <a:bodyPr/>
          <a:lstStyle/>
          <a:p>
            <a:r>
              <a:rPr lang="en-GB"/>
              <a:t>Questions</a:t>
            </a:r>
          </a:p>
        </p:txBody>
      </p:sp>
      <p:pic>
        <p:nvPicPr>
          <p:cNvPr id="10" name="Picture 9" descr="A group of hands holding colorful question marks">
            <a:extLst>
              <a:ext uri="{FF2B5EF4-FFF2-40B4-BE49-F238E27FC236}">
                <a16:creationId xmlns:a16="http://schemas.microsoft.com/office/drawing/2014/main" id="{F8C37DC6-EC06-46FB-A7D7-AC3C6FB10DE3}"/>
              </a:ext>
            </a:extLst>
          </p:cNvPr>
          <p:cNvPicPr>
            <a:picLocks noChangeAspect="1"/>
          </p:cNvPicPr>
          <p:nvPr/>
        </p:nvPicPr>
        <p:blipFill>
          <a:blip r:embed="rId2"/>
          <a:stretch>
            <a:fillRect/>
          </a:stretch>
        </p:blipFill>
        <p:spPr>
          <a:xfrm>
            <a:off x="892620" y="908487"/>
            <a:ext cx="8617300" cy="5041025"/>
          </a:xfrm>
          <a:prstGeom prst="rect">
            <a:avLst/>
          </a:prstGeom>
        </p:spPr>
      </p:pic>
      <p:pic>
        <p:nvPicPr>
          <p:cNvPr id="2" name="Picture 1">
            <a:extLst>
              <a:ext uri="{FF2B5EF4-FFF2-40B4-BE49-F238E27FC236}">
                <a16:creationId xmlns:a16="http://schemas.microsoft.com/office/drawing/2014/main" id="{CB37A59E-ED41-ACAD-7A97-9BC3204CA984}"/>
              </a:ext>
            </a:extLst>
          </p:cNvPr>
          <p:cNvPicPr>
            <a:picLocks noChangeAspect="1"/>
          </p:cNvPicPr>
          <p:nvPr/>
        </p:nvPicPr>
        <p:blipFill>
          <a:blip r:embed="rId3"/>
          <a:stretch>
            <a:fillRect/>
          </a:stretch>
        </p:blipFill>
        <p:spPr>
          <a:xfrm>
            <a:off x="0" y="6017810"/>
            <a:ext cx="2080591" cy="658854"/>
          </a:xfrm>
          <a:prstGeom prst="rect">
            <a:avLst/>
          </a:prstGeom>
        </p:spPr>
      </p:pic>
      <p:pic>
        <p:nvPicPr>
          <p:cNvPr id="4" name="Picture 3">
            <a:extLst>
              <a:ext uri="{FF2B5EF4-FFF2-40B4-BE49-F238E27FC236}">
                <a16:creationId xmlns:a16="http://schemas.microsoft.com/office/drawing/2014/main" id="{B00E1FA0-C132-0573-E06C-18B3BC1A6500}"/>
              </a:ext>
            </a:extLst>
          </p:cNvPr>
          <p:cNvPicPr>
            <a:picLocks noChangeAspect="1"/>
          </p:cNvPicPr>
          <p:nvPr/>
        </p:nvPicPr>
        <p:blipFill>
          <a:blip r:embed="rId3"/>
          <a:stretch>
            <a:fillRect/>
          </a:stretch>
        </p:blipFill>
        <p:spPr>
          <a:xfrm>
            <a:off x="8965096" y="6199146"/>
            <a:ext cx="2080591" cy="658854"/>
          </a:xfrm>
          <a:prstGeom prst="rect">
            <a:avLst/>
          </a:prstGeom>
        </p:spPr>
      </p:pic>
    </p:spTree>
    <p:extLst>
      <p:ext uri="{BB962C8B-B14F-4D97-AF65-F5344CB8AC3E}">
        <p14:creationId xmlns:p14="http://schemas.microsoft.com/office/powerpoint/2010/main" val="41992484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SPA - OAP and EHCNA process for schools -generic" id="{871DE6FA-B6D3-45D6-8D47-540041786660}" vid="{18FFE032-50B2-4415-AA34-6A2D62E1F923}"/>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SPA - OAP and EHCNA process for schools -generic" id="{871DE6FA-B6D3-45D6-8D47-540041786660}" vid="{B97F035D-2A12-4D10-9940-F77FCF88A3D3}"/>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159135269D8C54CA6C5965B2E875974" ma:contentTypeVersion="13" ma:contentTypeDescription="Create a new document." ma:contentTypeScope="" ma:versionID="9a91235247ced2eb9a60936f541b3b42">
  <xsd:schema xmlns:xsd="http://www.w3.org/2001/XMLSchema" xmlns:xs="http://www.w3.org/2001/XMLSchema" xmlns:p="http://schemas.microsoft.com/office/2006/metadata/properties" xmlns:ns2="fd86e79b-1f84-41d5-b2fd-3b3b674ebb5c" xmlns:ns3="150ca594-26e5-4b53-88d4-6d74448b5603" targetNamespace="http://schemas.microsoft.com/office/2006/metadata/properties" ma:root="true" ma:fieldsID="3bd95e2239cf727891dee06b34fd0d17" ns2:_="" ns3:_="">
    <xsd:import namespace="fd86e79b-1f84-41d5-b2fd-3b3b674ebb5c"/>
    <xsd:import namespace="150ca594-26e5-4b53-88d4-6d74448b560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d86e79b-1f84-41d5-b2fd-3b3b674ebb5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1606f1c-e8f3-4eea-8781-18564de99243"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50ca594-26e5-4b53-88d4-6d74448b5603"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55123845-29f7-4e89-9503-181595c1ad7c}" ma:internalName="TaxCatchAll" ma:showField="CatchAllData" ma:web="150ca594-26e5-4b53-88d4-6d74448b560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LengthInSeconds xmlns="fd86e79b-1f84-41d5-b2fd-3b3b674ebb5c" xsi:nil="true"/>
    <TaxCatchAll xmlns="150ca594-26e5-4b53-88d4-6d74448b5603" xsi:nil="true"/>
    <lcf76f155ced4ddcb4097134ff3c332f xmlns="fd86e79b-1f84-41d5-b2fd-3b3b674ebb5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509815A-242D-4AF8-93A1-5221ABEAC4BF}">
  <ds:schemaRefs>
    <ds:schemaRef ds:uri="http://schemas.microsoft.com/sharepoint/v3/contenttype/forms"/>
  </ds:schemaRefs>
</ds:datastoreItem>
</file>

<file path=customXml/itemProps2.xml><?xml version="1.0" encoding="utf-8"?>
<ds:datastoreItem xmlns:ds="http://schemas.openxmlformats.org/officeDocument/2006/customXml" ds:itemID="{F5F5E972-010C-406B-BE72-ED21BD90DF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d86e79b-1f84-41d5-b2fd-3b3b674ebb5c"/>
    <ds:schemaRef ds:uri="150ca594-26e5-4b53-88d4-6d74448b560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366056A-8976-4569-8CEA-5B384B5C102E}">
  <ds:schemaRefs>
    <ds:schemaRef ds:uri="http://schemas.microsoft.com/office/2006/documentManagement/types"/>
    <ds:schemaRef ds:uri="http://purl.org/dc/elements/1.1/"/>
    <ds:schemaRef ds:uri="http://schemas.openxmlformats.org/package/2006/metadata/core-properties"/>
    <ds:schemaRef ds:uri="http://schemas.microsoft.com/office/2006/metadata/properties"/>
    <ds:schemaRef ds:uri="http://purl.org/dc/dcmitype/"/>
    <ds:schemaRef ds:uri="http://www.w3.org/XML/1998/namespace"/>
    <ds:schemaRef ds:uri="http://schemas.microsoft.com/office/infopath/2007/PartnerControls"/>
    <ds:schemaRef ds:uri="150ca594-26e5-4b53-88d4-6d74448b5603"/>
    <ds:schemaRef ds:uri="fd86e79b-1f84-41d5-b2fd-3b3b674ebb5c"/>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2772</TotalTime>
  <Words>2542</Words>
  <Application>Microsoft Office PowerPoint</Application>
  <PresentationFormat>Widescreen</PresentationFormat>
  <Paragraphs>231</Paragraphs>
  <Slides>24</Slides>
  <Notes>18</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24</vt:i4>
      </vt:variant>
    </vt:vector>
  </HeadingPairs>
  <TitlesOfParts>
    <vt:vector size="33" baseType="lpstr">
      <vt:lpstr>Aptos</vt:lpstr>
      <vt:lpstr>Aptos Display</vt:lpstr>
      <vt:lpstr>Arial</vt:lpstr>
      <vt:lpstr>Calibri</vt:lpstr>
      <vt:lpstr>Impact</vt:lpstr>
      <vt:lpstr>Sassoon Infant Std</vt:lpstr>
      <vt:lpstr>Office Theme</vt:lpstr>
      <vt:lpstr>1_Office Theme</vt:lpstr>
      <vt:lpstr>Custom Design</vt:lpstr>
      <vt:lpstr>Welcome to our session</vt:lpstr>
      <vt:lpstr>What we will cover today</vt:lpstr>
      <vt:lpstr>What does Special Educational Needs (SEND) mean? </vt:lpstr>
      <vt:lpstr>Graduated Response to  Special Educational Needs</vt:lpstr>
      <vt:lpstr>“High quality teaching, differentiated for individual pupils, is the first step in responding to pupils who have or may have SEN. Additional intervention and support cannot compensate for a lack of good quality teaching.” </vt:lpstr>
      <vt:lpstr>“Where a pupil is identified as having SEN, schools should take action to remove barriers to learning and put effective special educational provision in place. This SEN support should take the form of a four-part cycle.”  </vt:lpstr>
      <vt:lpstr>PowerPoint Presentation</vt:lpstr>
      <vt:lpstr>PowerPoint Presentation</vt:lpstr>
      <vt:lpstr>PowerPoint Presentation</vt:lpstr>
      <vt:lpstr>PowerPoint Presentation</vt:lpstr>
      <vt:lpstr>Communication and Interaction Strengths: Paul is friendly and polite  Needs:  Paul finds it difficult to understand a lot of language or instructions given at once Paul finds it hard to speak in full sentences</vt:lpstr>
      <vt:lpstr>Task planner</vt:lpstr>
      <vt:lpstr>Example</vt:lpstr>
      <vt:lpstr>Linking it all together…</vt:lpstr>
      <vt:lpstr>PowerPoint Presentation</vt:lpstr>
      <vt:lpstr>PowerPoint Presentation</vt:lpstr>
      <vt:lpstr>PowerPoint Presentation</vt:lpstr>
      <vt:lpstr>PowerPoint Presentation</vt:lpstr>
      <vt:lpstr>PowerPoint Presentation</vt:lpstr>
      <vt:lpstr>How does the EHCP process work?</vt:lpstr>
      <vt:lpstr>The National Statutory Process – 20 weeks</vt:lpstr>
      <vt:lpstr>True or False</vt:lpstr>
      <vt:lpstr>Some Useful Links…</vt:lpstr>
      <vt:lpstr>Questions</vt:lpstr>
    </vt:vector>
  </TitlesOfParts>
  <Company>Registered Organisation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Harleigh Smith BUS</dc:creator>
  <cp:lastModifiedBy>Alex Williams</cp:lastModifiedBy>
  <cp:revision>27</cp:revision>
  <cp:lastPrinted>2019-01-31T12:03:45Z</cp:lastPrinted>
  <dcterms:created xsi:type="dcterms:W3CDTF">2019-01-28T14:12:07Z</dcterms:created>
  <dcterms:modified xsi:type="dcterms:W3CDTF">2025-09-24T09:10:47Z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0x0101002159135269D8C54CA6C5965B2E875974</vt:lpwstr>
  </property>
  <property fmtid="{D5CDD505-2E9C-101B-9397-08002B2CF9AE}" pid="3" name="Order">
    <vt:r8>16600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MediaServiceImageTags">
    <vt:lpwstr/>
  </property>
  <property fmtid="{D5CDD505-2E9C-101B-9397-08002B2CF9AE}" pid="11" name="SharedWithUsers">
    <vt:lpwstr>34;#Geraldine Antoniotti;#162;#Kay Gumbrell;#49;#Karin Scarsbrook;#11;#Aggie Hiblen</vt:lpwstr>
  </property>
</Properties>
</file>